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sldIdLst>
    <p:sldId id="256" r:id="rId2"/>
    <p:sldId id="263" r:id="rId3"/>
    <p:sldId id="257" r:id="rId4"/>
    <p:sldId id="258" r:id="rId5"/>
    <p:sldId id="264" r:id="rId6"/>
    <p:sldId id="262" r:id="rId7"/>
    <p:sldId id="265" r:id="rId8"/>
    <p:sldId id="266" r:id="rId9"/>
    <p:sldId id="267" r:id="rId10"/>
    <p:sldId id="278" r:id="rId11"/>
    <p:sldId id="279" r:id="rId12"/>
    <p:sldId id="268" r:id="rId13"/>
    <p:sldId id="269" r:id="rId14"/>
    <p:sldId id="275" r:id="rId15"/>
    <p:sldId id="280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32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32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32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32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32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32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32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32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3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F7ECD8"/>
    <a:srgbClr val="E6DED3"/>
    <a:srgbClr val="DDD1BB"/>
    <a:srgbClr val="ECE8DF"/>
    <a:srgbClr val="CABCB3"/>
    <a:srgbClr val="E3D8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65" autoAdjust="0"/>
    <p:restoredTop sz="90929"/>
  </p:normalViewPr>
  <p:slideViewPr>
    <p:cSldViewPr>
      <p:cViewPr varScale="1">
        <p:scale>
          <a:sx n="60" d="100"/>
          <a:sy n="60" d="100"/>
        </p:scale>
        <p:origin x="-156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567B3A4-9F9A-4522-958F-96026B4FD6E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32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32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32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32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3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52FCB6-6F0C-460F-84E0-996213C43356}" type="slidenum">
              <a:rPr lang="en-US"/>
              <a:pPr/>
              <a:t>1</a:t>
            </a:fld>
            <a:endParaRPr lang="en-US"/>
          </a:p>
        </p:txBody>
      </p:sp>
      <p:sp>
        <p:nvSpPr>
          <p:cNvPr id="102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A6263E-13A2-4B7A-9225-54940CD25DA4}" type="slidenum">
              <a:rPr lang="en-US"/>
              <a:pPr/>
              <a:t>10</a:t>
            </a:fld>
            <a:endParaRPr lang="en-US"/>
          </a:p>
        </p:txBody>
      </p:sp>
      <p:sp>
        <p:nvSpPr>
          <p:cNvPr id="542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24BD86-1DA6-4786-9762-46CF9A911A36}" type="slidenum">
              <a:rPr lang="en-US"/>
              <a:pPr/>
              <a:t>11</a:t>
            </a:fld>
            <a:endParaRPr lang="en-US"/>
          </a:p>
        </p:txBody>
      </p:sp>
      <p:sp>
        <p:nvSpPr>
          <p:cNvPr id="563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2A97B0-DAB1-4FBB-BED3-84CAF7CEE36B}" type="slidenum">
              <a:rPr lang="en-US"/>
              <a:pPr/>
              <a:t>12</a:t>
            </a:fld>
            <a:endParaRPr lang="en-US"/>
          </a:p>
        </p:txBody>
      </p:sp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A31E6D-D9CB-4D6C-A558-73C3D093C90D}" type="slidenum">
              <a:rPr lang="en-US"/>
              <a:pPr/>
              <a:t>13</a:t>
            </a:fld>
            <a:endParaRPr lang="en-US"/>
          </a:p>
        </p:txBody>
      </p:sp>
      <p:sp>
        <p:nvSpPr>
          <p:cNvPr id="440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985298-8AF0-49A2-A96D-EEDB6EB0A9CB}" type="slidenum">
              <a:rPr lang="en-US"/>
              <a:pPr/>
              <a:t>14</a:t>
            </a:fld>
            <a:endParaRPr lang="en-US"/>
          </a:p>
        </p:txBody>
      </p:sp>
      <p:sp>
        <p:nvSpPr>
          <p:cNvPr id="501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5C9552-82E7-4313-ADF6-0D099E981501}" type="slidenum">
              <a:rPr lang="en-US"/>
              <a:pPr/>
              <a:t>15</a:t>
            </a:fld>
            <a:endParaRPr lang="en-US"/>
          </a:p>
        </p:txBody>
      </p:sp>
      <p:sp>
        <p:nvSpPr>
          <p:cNvPr id="583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263C30-DC49-42CB-BE4A-72EF8802A819}" type="slidenum">
              <a:rPr lang="en-US"/>
              <a:pPr/>
              <a:t>2</a:t>
            </a:fld>
            <a:endParaRPr lang="en-US"/>
          </a:p>
        </p:txBody>
      </p:sp>
      <p:sp>
        <p:nvSpPr>
          <p:cNvPr id="20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443870-8A43-4636-A488-143C6157FE43}" type="slidenum">
              <a:rPr lang="en-US"/>
              <a:pPr/>
              <a:t>3</a:t>
            </a:fld>
            <a:endParaRPr lang="en-US"/>
          </a:p>
        </p:txBody>
      </p:sp>
      <p:sp>
        <p:nvSpPr>
          <p:cNvPr id="112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316DE6-D43C-4B44-9DFD-CB70BD4784D7}" type="slidenum">
              <a:rPr lang="en-US"/>
              <a:pPr/>
              <a:t>4</a:t>
            </a:fld>
            <a:endParaRPr lang="en-US"/>
          </a:p>
        </p:txBody>
      </p:sp>
      <p:sp>
        <p:nvSpPr>
          <p:cNvPr id="122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03DE18-DFC3-4513-A2DD-F3A39A26BD7C}" type="slidenum">
              <a:rPr lang="en-US"/>
              <a:pPr/>
              <a:t>5</a:t>
            </a:fld>
            <a:endParaRPr lang="en-US"/>
          </a:p>
        </p:txBody>
      </p:sp>
      <p:sp>
        <p:nvSpPr>
          <p:cNvPr id="225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96F430-B4CD-4378-B755-A14997AC3B00}" type="slidenum">
              <a:rPr lang="en-US"/>
              <a:pPr/>
              <a:t>6</a:t>
            </a:fld>
            <a:endParaRPr lang="en-US"/>
          </a:p>
        </p:txBody>
      </p:sp>
      <p:sp>
        <p:nvSpPr>
          <p:cNvPr id="184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C6879D-4C88-4168-B1C0-A5536958DBBD}" type="slidenum">
              <a:rPr lang="en-US"/>
              <a:pPr/>
              <a:t>7</a:t>
            </a:fld>
            <a:endParaRPr lang="en-US"/>
          </a:p>
        </p:txBody>
      </p:sp>
      <p:sp>
        <p:nvSpPr>
          <p:cNvPr id="245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672362-3A8D-44BD-A854-EC62FA56D3F1}" type="slidenum">
              <a:rPr lang="en-US"/>
              <a:pPr/>
              <a:t>8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58E02A-E492-488B-BDD9-3843DE94FEA3}" type="slidenum">
              <a:rPr lang="en-US"/>
              <a:pPr/>
              <a:t>9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124200"/>
            <a:ext cx="5459413" cy="133350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24000" y="1752600"/>
            <a:ext cx="7162800" cy="1371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352800"/>
            <a:ext cx="7162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>
          <a:xfrm>
            <a:off x="1524000" y="6248400"/>
            <a:ext cx="1905000" cy="457200"/>
          </a:xfrm>
        </p:spPr>
        <p:txBody>
          <a:bodyPr/>
          <a:lstStyle>
            <a:lvl1pPr eaLnBrk="1" hangingPunct="1">
              <a:defRPr kumimoji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3657600" y="6248400"/>
            <a:ext cx="2895600" cy="457200"/>
          </a:xfrm>
        </p:spPr>
        <p:txBody>
          <a:bodyPr/>
          <a:lstStyle>
            <a:lvl1pPr eaLnBrk="1" hangingPunct="1">
              <a:defRPr i="1"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 algn="l">
              <a:defRPr/>
            </a:lvl1pPr>
          </a:lstStyle>
          <a:p>
            <a:fld id="{C62424C7-3990-4467-AD1A-2B9EEBE8A4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572BC-6DA2-4E15-B03A-1102AF7CC1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33400"/>
            <a:ext cx="19431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56769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368E90-E238-4E06-88BC-85CE32B685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CDF1F2-F620-4A76-869E-992E3F3C2A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CFE175-F82D-411C-9E19-A972579E8C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9AB02-611B-4A63-A448-E15A99842F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80182-0C16-4592-BC35-13B1ACB249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3392B8-1D9C-4ED9-864A-23F33D0416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B057F-465C-4C5F-9196-9FC327CF6D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6763F-168D-41B5-9CA6-11C6092235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3D8FB0-6595-4DE2-8073-4396E885CF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50938" y="1676400"/>
            <a:ext cx="6697662" cy="12382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372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372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372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1"/>
            </a:lvl1pPr>
          </a:lstStyle>
          <a:p>
            <a:fld id="{804DCA4A-8170-46CE-B112-C22CE14AC50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  <a:ea typeface="ＭＳ Ｐゴシック" pitchFamily="-32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  <a:ea typeface="ＭＳ Ｐゴシック" pitchFamily="-32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  <a:ea typeface="ＭＳ Ｐゴシック" pitchFamily="-32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  <a:ea typeface="ＭＳ Ｐゴシック" pitchFamily="-3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  <a:ea typeface="ＭＳ Ｐゴシック" pitchFamily="-3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  <a:ea typeface="ＭＳ Ｐゴシック" pitchFamily="-3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  <a:ea typeface="ＭＳ Ｐゴシック" pitchFamily="-3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  <a:ea typeface="ＭＳ Ｐゴシック" pitchFamily="-32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inyurl.com/2utsrj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2utsrj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eb.mac.com/mariesontag1/SCCS_Dissertation/Dissertation_-_M._Sontag,_2007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8.png"/><Relationship Id="rId5" Type="http://schemas.openxmlformats.org/officeDocument/2006/relationships/hyperlink" Target="http://www.wordinfo.info/words/index/info/view_unit/1/?letter=B&amp;spage=3" TargetMode="External"/><Relationship Id="rId4" Type="http://schemas.openxmlformats.org/officeDocument/2006/relationships/image" Target="../media/image5.jpe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352800"/>
            <a:ext cx="7696200" cy="1752600"/>
          </a:xfrm>
        </p:spPr>
        <p:txBody>
          <a:bodyPr/>
          <a:lstStyle/>
          <a:p>
            <a:pPr algn="l"/>
            <a:r>
              <a:rPr lang="en-US" sz="2100"/>
              <a:t>SCCS - A new </a:t>
            </a:r>
            <a:r>
              <a:rPr lang="en-US" sz="2100">
                <a:solidFill>
                  <a:srgbClr val="FF0000"/>
                </a:solidFill>
              </a:rPr>
              <a:t>learning theory</a:t>
            </a:r>
            <a:r>
              <a:rPr lang="en-US" sz="2100"/>
              <a:t> and </a:t>
            </a:r>
            <a:r>
              <a:rPr lang="en-US" sz="2100">
                <a:solidFill>
                  <a:srgbClr val="FF0000"/>
                </a:solidFill>
              </a:rPr>
              <a:t>instructional design</a:t>
            </a:r>
            <a:r>
              <a:rPr lang="en-US" sz="2100"/>
              <a:t> based on students’ new social-connectedness schema and students’</a:t>
            </a:r>
          </a:p>
          <a:p>
            <a:pPr algn="l"/>
            <a:r>
              <a:rPr lang="en-US" sz="2100"/>
              <a:t>cognitive-connectedness schema, due to the affordances of technology </a:t>
            </a:r>
            <a:endParaRPr lang="en-US"/>
          </a:p>
        </p:txBody>
      </p:sp>
      <p:pic>
        <p:nvPicPr>
          <p:cNvPr id="4100" name="Picture 4" descr="elepha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57650" y="4800600"/>
            <a:ext cx="2120900" cy="1477963"/>
          </a:xfrm>
          <a:prstGeom prst="rect">
            <a:avLst/>
          </a:prstGeom>
          <a:noFill/>
        </p:spPr>
      </p:pic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447800" y="685800"/>
            <a:ext cx="7162800" cy="2133600"/>
          </a:xfrm>
        </p:spPr>
        <p:txBody>
          <a:bodyPr/>
          <a:lstStyle/>
          <a:p>
            <a:r>
              <a:rPr lang="en-US" sz="3800"/>
              <a:t>A Learning Theory and ID for 21st Century Learners </a:t>
            </a:r>
            <a:br>
              <a:rPr lang="en-US" sz="3800"/>
            </a:br>
            <a:r>
              <a:rPr lang="en-US" sz="3800"/>
              <a:t>“The Whole Beast”</a:t>
            </a:r>
            <a:r>
              <a:rPr lang="en-US"/>
              <a:t/>
            </a:r>
            <a:br>
              <a:rPr lang="en-US"/>
            </a:br>
            <a:r>
              <a:rPr lang="en-US" sz="1800"/>
              <a:t>Marie Sontag, Ph.D.</a:t>
            </a:r>
            <a:br>
              <a:rPr lang="en-US" sz="1800"/>
            </a:br>
            <a:r>
              <a:rPr lang="en-US" sz="1800"/>
              <a:t>San Jose, California</a:t>
            </a:r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858000" y="6172200"/>
            <a:ext cx="1989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Presented at Ed-Media ‘08</a:t>
            </a:r>
            <a:br>
              <a:rPr lang="en-US" sz="1200" i="1"/>
            </a:br>
            <a:r>
              <a:rPr lang="en-US" sz="1200" i="1"/>
              <a:t>Vienna, Austria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900"/>
              <a:t>Different Parts of the Beast</a:t>
            </a:r>
            <a:endParaRPr lang="en-US"/>
          </a:p>
        </p:txBody>
      </p:sp>
      <p:grpSp>
        <p:nvGrpSpPr>
          <p:cNvPr id="53251" name="Group 3"/>
          <p:cNvGrpSpPr>
            <a:grpSpLocks/>
          </p:cNvGrpSpPr>
          <p:nvPr/>
        </p:nvGrpSpPr>
        <p:grpSpPr bwMode="auto">
          <a:xfrm>
            <a:off x="1243013" y="2330450"/>
            <a:ext cx="3381375" cy="2927350"/>
            <a:chOff x="783" y="1488"/>
            <a:chExt cx="2130" cy="1844"/>
          </a:xfrm>
        </p:grpSpPr>
        <p:sp>
          <p:nvSpPr>
            <p:cNvPr id="53252" name="WordArt 4"/>
            <p:cNvSpPr>
              <a:spLocks noChangeArrowheads="1" noChangeShapeType="1" noTextEdit="1"/>
            </p:cNvSpPr>
            <p:nvPr/>
          </p:nvSpPr>
          <p:spPr bwMode="auto">
            <a:xfrm rot="-2757630">
              <a:off x="263" y="2008"/>
              <a:ext cx="1472" cy="432"/>
            </a:xfrm>
            <a:prstGeom prst="rect">
              <a:avLst/>
            </a:prstGeom>
          </p:spPr>
          <p:txBody>
            <a:bodyPr wrap="none" fromWordArt="1">
              <a:prstTxWarp prst="textWave1">
                <a:avLst>
                  <a:gd name="adj1" fmla="val 13005"/>
                  <a:gd name="adj2" fmla="val 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9999FF"/>
                      </a:gs>
                      <a:gs pos="100000">
                        <a:srgbClr val="009999"/>
                      </a:gs>
                    </a:gsLst>
                    <a:lin ang="8157630" scaled="1"/>
                  </a:gradFill>
                  <a:effectLst>
                    <a:outerShdw dist="53882" dir="2700000" algn="ctr" rotWithShape="0">
                      <a:srgbClr val="C0C0C0"/>
                    </a:outerShdw>
                  </a:effectLst>
                  <a:latin typeface="Times New Roman"/>
                  <a:cs typeface="Times New Roman"/>
                </a:rPr>
                <a:t>Behaviorism</a:t>
              </a:r>
            </a:p>
          </p:txBody>
        </p:sp>
        <p:pic>
          <p:nvPicPr>
            <p:cNvPr id="53253" name="Picture 5" descr="elephant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48" y="1878"/>
              <a:ext cx="1065" cy="1454"/>
            </a:xfrm>
            <a:prstGeom prst="rect">
              <a:avLst/>
            </a:prstGeom>
            <a:noFill/>
          </p:spPr>
        </p:pic>
      </p:grpSp>
      <p:grpSp>
        <p:nvGrpSpPr>
          <p:cNvPr id="53254" name="Group 6"/>
          <p:cNvGrpSpPr>
            <a:grpSpLocks/>
          </p:cNvGrpSpPr>
          <p:nvPr/>
        </p:nvGrpSpPr>
        <p:grpSpPr bwMode="auto">
          <a:xfrm>
            <a:off x="3463925" y="1949450"/>
            <a:ext cx="2260600" cy="2525713"/>
            <a:chOff x="2064" y="1200"/>
            <a:chExt cx="1424" cy="1591"/>
          </a:xfrm>
        </p:grpSpPr>
        <p:sp>
          <p:nvSpPr>
            <p:cNvPr id="53255" name="WordArt 7"/>
            <p:cNvSpPr>
              <a:spLocks noChangeArrowheads="1" noChangeShapeType="1" noTextEdit="1"/>
            </p:cNvSpPr>
            <p:nvPr/>
          </p:nvSpPr>
          <p:spPr bwMode="auto">
            <a:xfrm>
              <a:off x="2064" y="1200"/>
              <a:ext cx="1424" cy="432"/>
            </a:xfrm>
            <a:prstGeom prst="rect">
              <a:avLst/>
            </a:prstGeom>
          </p:spPr>
          <p:txBody>
            <a:bodyPr wrap="none" fromWordArt="1">
              <a:prstTxWarp prst="textWave1">
                <a:avLst>
                  <a:gd name="adj1" fmla="val 13005"/>
                  <a:gd name="adj2" fmla="val 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9999FF"/>
                      </a:gs>
                      <a:gs pos="100000">
                        <a:srgbClr val="009999"/>
                      </a:gs>
                    </a:gsLst>
                    <a:lin ang="5400000" scaled="1"/>
                  </a:gradFill>
                  <a:effectLst>
                    <a:outerShdw dist="53882" dir="2700000" algn="ctr" rotWithShape="0">
                      <a:srgbClr val="C0C0C0"/>
                    </a:outerShdw>
                  </a:effectLst>
                  <a:latin typeface="Times New Roman"/>
                  <a:cs typeface="Times New Roman"/>
                </a:rPr>
                <a:t>Cognitivism</a:t>
              </a:r>
            </a:p>
          </p:txBody>
        </p:sp>
        <p:pic>
          <p:nvPicPr>
            <p:cNvPr id="53256" name="Picture 8" descr="elephant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lum bright="-4000"/>
            </a:blip>
            <a:srcRect/>
            <a:stretch>
              <a:fillRect/>
            </a:stretch>
          </p:blipFill>
          <p:spPr bwMode="auto">
            <a:xfrm>
              <a:off x="2556" y="1830"/>
              <a:ext cx="831" cy="961"/>
            </a:xfrm>
            <a:prstGeom prst="rect">
              <a:avLst/>
            </a:prstGeom>
            <a:noFill/>
          </p:spPr>
        </p:pic>
      </p:grpSp>
      <p:pic>
        <p:nvPicPr>
          <p:cNvPr id="53257" name="Picture 9" descr="elephant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4343400"/>
            <a:ext cx="2309813" cy="927100"/>
          </a:xfrm>
          <a:prstGeom prst="rect">
            <a:avLst/>
          </a:prstGeom>
          <a:noFill/>
        </p:spPr>
      </p:pic>
      <p:grpSp>
        <p:nvGrpSpPr>
          <p:cNvPr id="53258" name="Group 10"/>
          <p:cNvGrpSpPr>
            <a:grpSpLocks/>
          </p:cNvGrpSpPr>
          <p:nvPr/>
        </p:nvGrpSpPr>
        <p:grpSpPr bwMode="auto">
          <a:xfrm>
            <a:off x="5053013" y="2946400"/>
            <a:ext cx="3624262" cy="2308225"/>
            <a:chOff x="3173" y="1904"/>
            <a:chExt cx="2283" cy="1454"/>
          </a:xfrm>
        </p:grpSpPr>
        <p:sp>
          <p:nvSpPr>
            <p:cNvPr id="53259" name="WordArt 11"/>
            <p:cNvSpPr>
              <a:spLocks noChangeArrowheads="1" noChangeShapeType="1" noTextEdit="1"/>
            </p:cNvSpPr>
            <p:nvPr/>
          </p:nvSpPr>
          <p:spPr bwMode="auto">
            <a:xfrm rot="2167156">
              <a:off x="3696" y="1909"/>
              <a:ext cx="1760" cy="432"/>
            </a:xfrm>
            <a:prstGeom prst="rect">
              <a:avLst/>
            </a:prstGeom>
          </p:spPr>
          <p:txBody>
            <a:bodyPr wrap="none" fromWordArt="1">
              <a:prstTxWarp prst="textWave1">
                <a:avLst>
                  <a:gd name="adj1" fmla="val 13005"/>
                  <a:gd name="adj2" fmla="val 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9999FF"/>
                      </a:gs>
                      <a:gs pos="100000">
                        <a:srgbClr val="009999"/>
                      </a:gs>
                    </a:gsLst>
                    <a:lin ang="3232844" scaled="1"/>
                  </a:gradFill>
                  <a:effectLst>
                    <a:outerShdw dist="53882" dir="2700000" algn="ctr" rotWithShape="0">
                      <a:srgbClr val="C0C0C0"/>
                    </a:outerShdw>
                  </a:effectLst>
                  <a:latin typeface="Times New Roman"/>
                  <a:cs typeface="Times New Roman"/>
                </a:rPr>
                <a:t>Constructivism</a:t>
              </a:r>
            </a:p>
          </p:txBody>
        </p:sp>
        <p:pic>
          <p:nvPicPr>
            <p:cNvPr id="53260" name="Picture 12" descr="elephant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173" y="1904"/>
              <a:ext cx="831" cy="1454"/>
            </a:xfrm>
            <a:prstGeom prst="rect">
              <a:avLst/>
            </a:prstGeom>
            <a:noFill/>
          </p:spPr>
        </p:pic>
      </p:grpSp>
      <p:sp>
        <p:nvSpPr>
          <p:cNvPr id="53261" name="WordArt 13"/>
          <p:cNvSpPr>
            <a:spLocks noChangeArrowheads="1" noChangeShapeType="1" noTextEdit="1"/>
          </p:cNvSpPr>
          <p:nvPr/>
        </p:nvSpPr>
        <p:spPr bwMode="auto">
          <a:xfrm>
            <a:off x="6629400" y="4495800"/>
            <a:ext cx="1905000" cy="685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Situativity</a:t>
            </a:r>
          </a:p>
        </p:txBody>
      </p:sp>
      <p:sp>
        <p:nvSpPr>
          <p:cNvPr id="53265" name="WordArt 17"/>
          <p:cNvSpPr>
            <a:spLocks noChangeArrowheads="1" noChangeShapeType="1" noTextEdit="1"/>
          </p:cNvSpPr>
          <p:nvPr/>
        </p:nvSpPr>
        <p:spPr bwMode="auto">
          <a:xfrm>
            <a:off x="381000" y="4419600"/>
            <a:ext cx="2540000" cy="685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Connectivism</a:t>
            </a:r>
          </a:p>
        </p:txBody>
      </p:sp>
      <p:grpSp>
        <p:nvGrpSpPr>
          <p:cNvPr id="53269" name="Group 21"/>
          <p:cNvGrpSpPr>
            <a:grpSpLocks/>
          </p:cNvGrpSpPr>
          <p:nvPr/>
        </p:nvGrpSpPr>
        <p:grpSpPr bwMode="auto">
          <a:xfrm>
            <a:off x="762000" y="5257800"/>
            <a:ext cx="7848600" cy="1371600"/>
            <a:chOff x="576" y="3120"/>
            <a:chExt cx="4752" cy="864"/>
          </a:xfrm>
        </p:grpSpPr>
        <p:sp>
          <p:nvSpPr>
            <p:cNvPr id="53270" name="Text Box 22"/>
            <p:cNvSpPr txBox="1">
              <a:spLocks noChangeArrowheads="1"/>
            </p:cNvSpPr>
            <p:nvPr/>
          </p:nvSpPr>
          <p:spPr bwMode="auto">
            <a:xfrm>
              <a:off x="576" y="3120"/>
              <a:ext cx="4752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/>
                <a:t>Each theory does a good job of describing the part of learning that it is looking at, but, as suggested by Schaller and Allison-Bunnel, we need to synthesize our findings into a picture of the whole beast.</a:t>
              </a:r>
            </a:p>
          </p:txBody>
        </p:sp>
        <p:sp>
          <p:nvSpPr>
            <p:cNvPr id="53271" name="Text Box 23"/>
            <p:cNvSpPr txBox="1">
              <a:spLocks noChangeArrowheads="1"/>
            </p:cNvSpPr>
            <p:nvPr/>
          </p:nvSpPr>
          <p:spPr bwMode="auto">
            <a:xfrm>
              <a:off x="4806" y="3696"/>
              <a:ext cx="2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</p:grpSp>
      <p:sp>
        <p:nvSpPr>
          <p:cNvPr id="53279" name="Rectangle 31"/>
          <p:cNvSpPr>
            <a:spLocks noChangeArrowheads="1"/>
          </p:cNvSpPr>
          <p:nvPr/>
        </p:nvSpPr>
        <p:spPr bwMode="auto">
          <a:xfrm>
            <a:off x="7924800" y="6583363"/>
            <a:ext cx="1082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Ed-Media ‘08</a:t>
            </a:r>
          </a:p>
        </p:txBody>
      </p:sp>
      <p:pic>
        <p:nvPicPr>
          <p:cNvPr id="53280" name="Picture 32" descr="elephan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40050" y="2895600"/>
            <a:ext cx="3613150" cy="2362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900"/>
              <a:t>The Whole Beast</a:t>
            </a:r>
          </a:p>
        </p:txBody>
      </p:sp>
      <p:grpSp>
        <p:nvGrpSpPr>
          <p:cNvPr id="55299" name="Group 3"/>
          <p:cNvGrpSpPr>
            <a:grpSpLocks/>
          </p:cNvGrpSpPr>
          <p:nvPr/>
        </p:nvGrpSpPr>
        <p:grpSpPr bwMode="auto">
          <a:xfrm>
            <a:off x="1243013" y="2330450"/>
            <a:ext cx="3381375" cy="2927350"/>
            <a:chOff x="783" y="1488"/>
            <a:chExt cx="2130" cy="1844"/>
          </a:xfrm>
        </p:grpSpPr>
        <p:sp>
          <p:nvSpPr>
            <p:cNvPr id="55300" name="WordArt 4"/>
            <p:cNvSpPr>
              <a:spLocks noChangeArrowheads="1" noChangeShapeType="1" noTextEdit="1"/>
            </p:cNvSpPr>
            <p:nvPr/>
          </p:nvSpPr>
          <p:spPr bwMode="auto">
            <a:xfrm rot="-2757630">
              <a:off x="263" y="2008"/>
              <a:ext cx="1472" cy="432"/>
            </a:xfrm>
            <a:prstGeom prst="rect">
              <a:avLst/>
            </a:prstGeom>
          </p:spPr>
          <p:txBody>
            <a:bodyPr wrap="none" fromWordArt="1">
              <a:prstTxWarp prst="textWave1">
                <a:avLst>
                  <a:gd name="adj1" fmla="val 13005"/>
                  <a:gd name="adj2" fmla="val 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9999FF"/>
                      </a:gs>
                      <a:gs pos="100000">
                        <a:srgbClr val="009999"/>
                      </a:gs>
                    </a:gsLst>
                    <a:lin ang="8157630" scaled="1"/>
                  </a:gradFill>
                  <a:effectLst>
                    <a:outerShdw dist="53882" dir="2700000" algn="ctr" rotWithShape="0">
                      <a:srgbClr val="C0C0C0"/>
                    </a:outerShdw>
                  </a:effectLst>
                  <a:latin typeface="Times New Roman"/>
                  <a:cs typeface="Times New Roman"/>
                </a:rPr>
                <a:t>Behaviorism</a:t>
              </a:r>
            </a:p>
          </p:txBody>
        </p:sp>
        <p:pic>
          <p:nvPicPr>
            <p:cNvPr id="55301" name="Picture 5" descr="elephant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48" y="1878"/>
              <a:ext cx="1065" cy="1454"/>
            </a:xfrm>
            <a:prstGeom prst="rect">
              <a:avLst/>
            </a:prstGeom>
            <a:noFill/>
          </p:spPr>
        </p:pic>
      </p:grpSp>
      <p:grpSp>
        <p:nvGrpSpPr>
          <p:cNvPr id="55302" name="Group 6"/>
          <p:cNvGrpSpPr>
            <a:grpSpLocks/>
          </p:cNvGrpSpPr>
          <p:nvPr/>
        </p:nvGrpSpPr>
        <p:grpSpPr bwMode="auto">
          <a:xfrm>
            <a:off x="3463925" y="1949450"/>
            <a:ext cx="2260600" cy="2525713"/>
            <a:chOff x="2064" y="1200"/>
            <a:chExt cx="1424" cy="1591"/>
          </a:xfrm>
        </p:grpSpPr>
        <p:sp>
          <p:nvSpPr>
            <p:cNvPr id="55303" name="WordArt 7"/>
            <p:cNvSpPr>
              <a:spLocks noChangeArrowheads="1" noChangeShapeType="1" noTextEdit="1"/>
            </p:cNvSpPr>
            <p:nvPr/>
          </p:nvSpPr>
          <p:spPr bwMode="auto">
            <a:xfrm>
              <a:off x="2064" y="1200"/>
              <a:ext cx="1424" cy="432"/>
            </a:xfrm>
            <a:prstGeom prst="rect">
              <a:avLst/>
            </a:prstGeom>
          </p:spPr>
          <p:txBody>
            <a:bodyPr wrap="none" fromWordArt="1">
              <a:prstTxWarp prst="textWave1">
                <a:avLst>
                  <a:gd name="adj1" fmla="val 13005"/>
                  <a:gd name="adj2" fmla="val 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9999FF"/>
                      </a:gs>
                      <a:gs pos="100000">
                        <a:srgbClr val="009999"/>
                      </a:gs>
                    </a:gsLst>
                    <a:lin ang="5400000" scaled="1"/>
                  </a:gradFill>
                  <a:effectLst>
                    <a:outerShdw dist="53882" dir="2700000" algn="ctr" rotWithShape="0">
                      <a:srgbClr val="C0C0C0"/>
                    </a:outerShdw>
                  </a:effectLst>
                  <a:latin typeface="Times New Roman"/>
                  <a:cs typeface="Times New Roman"/>
                </a:rPr>
                <a:t>Cognitivism</a:t>
              </a:r>
            </a:p>
          </p:txBody>
        </p:sp>
        <p:pic>
          <p:nvPicPr>
            <p:cNvPr id="55304" name="Picture 8" descr="elephant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lum bright="-4000"/>
            </a:blip>
            <a:srcRect/>
            <a:stretch>
              <a:fillRect/>
            </a:stretch>
          </p:blipFill>
          <p:spPr bwMode="auto">
            <a:xfrm>
              <a:off x="2556" y="1830"/>
              <a:ext cx="831" cy="961"/>
            </a:xfrm>
            <a:prstGeom prst="rect">
              <a:avLst/>
            </a:prstGeom>
            <a:noFill/>
          </p:spPr>
        </p:pic>
      </p:grpSp>
      <p:pic>
        <p:nvPicPr>
          <p:cNvPr id="55305" name="Picture 9" descr="elephant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4343400"/>
            <a:ext cx="2309813" cy="927100"/>
          </a:xfrm>
          <a:prstGeom prst="rect">
            <a:avLst/>
          </a:prstGeom>
          <a:noFill/>
        </p:spPr>
      </p:pic>
      <p:grpSp>
        <p:nvGrpSpPr>
          <p:cNvPr id="55306" name="Group 10"/>
          <p:cNvGrpSpPr>
            <a:grpSpLocks/>
          </p:cNvGrpSpPr>
          <p:nvPr/>
        </p:nvGrpSpPr>
        <p:grpSpPr bwMode="auto">
          <a:xfrm>
            <a:off x="5053013" y="2946400"/>
            <a:ext cx="3624262" cy="2308225"/>
            <a:chOff x="3173" y="1904"/>
            <a:chExt cx="2283" cy="1454"/>
          </a:xfrm>
        </p:grpSpPr>
        <p:sp>
          <p:nvSpPr>
            <p:cNvPr id="55307" name="WordArt 11"/>
            <p:cNvSpPr>
              <a:spLocks noChangeArrowheads="1" noChangeShapeType="1" noTextEdit="1"/>
            </p:cNvSpPr>
            <p:nvPr/>
          </p:nvSpPr>
          <p:spPr bwMode="auto">
            <a:xfrm rot="2167156">
              <a:off x="3696" y="1909"/>
              <a:ext cx="1760" cy="432"/>
            </a:xfrm>
            <a:prstGeom prst="rect">
              <a:avLst/>
            </a:prstGeom>
          </p:spPr>
          <p:txBody>
            <a:bodyPr wrap="none" fromWordArt="1">
              <a:prstTxWarp prst="textWave1">
                <a:avLst>
                  <a:gd name="adj1" fmla="val 13005"/>
                  <a:gd name="adj2" fmla="val 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9999FF"/>
                      </a:gs>
                      <a:gs pos="100000">
                        <a:srgbClr val="009999"/>
                      </a:gs>
                    </a:gsLst>
                    <a:lin ang="3232844" scaled="1"/>
                  </a:gradFill>
                  <a:effectLst>
                    <a:outerShdw dist="53882" dir="2700000" algn="ctr" rotWithShape="0">
                      <a:srgbClr val="C0C0C0"/>
                    </a:outerShdw>
                  </a:effectLst>
                  <a:latin typeface="Times New Roman"/>
                  <a:cs typeface="Times New Roman"/>
                </a:rPr>
                <a:t>Constructivism</a:t>
              </a:r>
            </a:p>
          </p:txBody>
        </p:sp>
        <p:pic>
          <p:nvPicPr>
            <p:cNvPr id="55308" name="Picture 12" descr="elephant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173" y="1904"/>
              <a:ext cx="831" cy="1454"/>
            </a:xfrm>
            <a:prstGeom prst="rect">
              <a:avLst/>
            </a:prstGeom>
            <a:noFill/>
          </p:spPr>
        </p:pic>
      </p:grpSp>
      <p:sp>
        <p:nvSpPr>
          <p:cNvPr id="55309" name="WordArt 13"/>
          <p:cNvSpPr>
            <a:spLocks noChangeArrowheads="1" noChangeShapeType="1" noTextEdit="1"/>
          </p:cNvSpPr>
          <p:nvPr/>
        </p:nvSpPr>
        <p:spPr bwMode="auto">
          <a:xfrm>
            <a:off x="6477000" y="4724400"/>
            <a:ext cx="1905000" cy="685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Situativity</a:t>
            </a:r>
          </a:p>
        </p:txBody>
      </p:sp>
      <p:sp>
        <p:nvSpPr>
          <p:cNvPr id="55310" name="WordArt 14"/>
          <p:cNvSpPr>
            <a:spLocks noChangeArrowheads="1" noChangeShapeType="1" noTextEdit="1"/>
          </p:cNvSpPr>
          <p:nvPr/>
        </p:nvSpPr>
        <p:spPr bwMode="auto">
          <a:xfrm>
            <a:off x="304800" y="4648200"/>
            <a:ext cx="2540000" cy="685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Connectivism</a:t>
            </a:r>
          </a:p>
        </p:txBody>
      </p:sp>
      <p:pic>
        <p:nvPicPr>
          <p:cNvPr id="55316" name="Picture 20" descr="elephant"/>
          <p:cNvPicPr>
            <a:picLocks noChangeAspect="1" noChangeArrowheads="1"/>
          </p:cNvPicPr>
          <p:nvPr>
            <p:ph type="body" idx="1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2895600" y="2994025"/>
            <a:ext cx="3505200" cy="2278063"/>
          </a:xfrm>
          <a:ln/>
        </p:spPr>
      </p:pic>
      <p:sp>
        <p:nvSpPr>
          <p:cNvPr id="55318" name="Text Box 22"/>
          <p:cNvSpPr txBox="1">
            <a:spLocks noChangeArrowheads="1"/>
          </p:cNvSpPr>
          <p:nvPr/>
        </p:nvSpPr>
        <p:spPr bwMode="auto">
          <a:xfrm>
            <a:off x="762000" y="55626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/>
              <a:t>SCCS synthesizes the learning theories and ID models that best match the schemata of todays’ students.</a:t>
            </a:r>
            <a:endParaRPr lang="en-US"/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7924800" y="6610350"/>
            <a:ext cx="1082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Ed-Media ‘08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900"/>
              <a:t>SCCS Theory and ID Model</a:t>
            </a:r>
            <a:endParaRPr lang="en-US"/>
          </a:p>
        </p:txBody>
      </p:sp>
      <p:pic>
        <p:nvPicPr>
          <p:cNvPr id="29699" name="Picture 3" descr="elephant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429000" y="2057400"/>
            <a:ext cx="1905000" cy="1238250"/>
          </a:xfrm>
        </p:spPr>
      </p:pic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457200" y="2057400"/>
            <a:ext cx="3048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Times New Roman" pitchFamily="-32" charset="0"/>
              </a:rPr>
              <a:t>Three Cognitive-Connectedness Schema Constructs</a:t>
            </a:r>
            <a:endParaRPr lang="en-US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5562600" y="1981200"/>
            <a:ext cx="2971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Times New Roman" pitchFamily="-32" charset="0"/>
              </a:rPr>
              <a:t>Three Social-Connectedness Schema Constructs</a:t>
            </a:r>
            <a:endParaRPr lang="en-US"/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457200" y="3252788"/>
            <a:ext cx="3276600" cy="266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100"/>
              <a:t>1.  Navigation Literacy</a:t>
            </a:r>
            <a:br>
              <a:rPr lang="en-US" sz="2100"/>
            </a:br>
            <a:r>
              <a:rPr lang="en-US" sz="2100"/>
              <a:t/>
            </a:r>
            <a:br>
              <a:rPr lang="en-US" sz="2100"/>
            </a:br>
            <a:r>
              <a:rPr lang="en-US" sz="2100"/>
              <a:t>2.  Discovery-Based </a:t>
            </a:r>
            <a:br>
              <a:rPr lang="en-US" sz="2100"/>
            </a:br>
            <a:r>
              <a:rPr lang="en-US" sz="2100"/>
              <a:t>     Learning</a:t>
            </a:r>
            <a:br>
              <a:rPr lang="en-US" sz="2100"/>
            </a:br>
            <a:r>
              <a:rPr lang="en-US" sz="2100"/>
              <a:t/>
            </a:r>
            <a:br>
              <a:rPr lang="en-US" sz="2100"/>
            </a:br>
            <a:r>
              <a:rPr lang="en-US" sz="2100"/>
              <a:t>3.  Reasoned Judgments </a:t>
            </a:r>
            <a:br>
              <a:rPr lang="en-US" sz="2100"/>
            </a:br>
            <a:r>
              <a:rPr lang="en-US" sz="2100"/>
              <a:t>     Based on a Plethora    </a:t>
            </a:r>
            <a:br>
              <a:rPr lang="en-US" sz="2100"/>
            </a:br>
            <a:r>
              <a:rPr lang="en-US" sz="2100"/>
              <a:t>     of Resources</a:t>
            </a:r>
            <a:endParaRPr lang="en-US"/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5257800" y="3276600"/>
            <a:ext cx="3076575" cy="2025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en-US" sz="2100"/>
              <a:t>1.  Link</a:t>
            </a:r>
            <a:br>
              <a:rPr lang="en-US" sz="2100"/>
            </a:br>
            <a:endParaRPr lang="en-US" sz="2100"/>
          </a:p>
          <a:p>
            <a:pPr marL="457200" indent="-457200">
              <a:buFont typeface="Arial" charset="0"/>
              <a:buNone/>
            </a:pPr>
            <a:r>
              <a:rPr lang="en-US" sz="2100"/>
              <a:t>2.  Lurk</a:t>
            </a:r>
            <a:br>
              <a:rPr lang="en-US" sz="2100"/>
            </a:br>
            <a:endParaRPr lang="en-US" sz="2100"/>
          </a:p>
          <a:p>
            <a:pPr marL="457200" indent="-457200">
              <a:buFont typeface="Arial" charset="0"/>
              <a:buNone/>
            </a:pPr>
            <a:r>
              <a:rPr lang="en-US" sz="2100"/>
              <a:t>3.  Lunge</a:t>
            </a:r>
          </a:p>
          <a:p>
            <a:pPr marL="457200" indent="-457200">
              <a:buFont typeface="Arial" charset="0"/>
              <a:buNone/>
            </a:pPr>
            <a:endParaRPr lang="en-US" sz="2100"/>
          </a:p>
        </p:txBody>
      </p:sp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7924800" y="6583363"/>
            <a:ext cx="1082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Ed-Media ‘08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4" grpId="0" animBg="1"/>
      <p:bldP spid="2970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SCC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42863"/>
            <a:ext cx="5168900" cy="6783387"/>
          </a:xfrm>
          <a:prstGeom prst="rect">
            <a:avLst/>
          </a:prstGeom>
          <a:noFill/>
        </p:spPr>
      </p:pic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314325" y="228600"/>
            <a:ext cx="1666875" cy="5016500"/>
          </a:xfrm>
          <a:prstGeom prst="rect">
            <a:avLst/>
          </a:prstGeom>
          <a:solidFill>
            <a:srgbClr val="E3D8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In the SCCS ID model, the SCCS constructs are embedded within the context of learning theories and ID models that match students’ schemata.  </a:t>
            </a:r>
          </a:p>
          <a:p>
            <a:pPr>
              <a:spcBef>
                <a:spcPct val="50000"/>
              </a:spcBef>
            </a:pPr>
            <a:r>
              <a:rPr lang="en-US" sz="1400"/>
              <a:t/>
            </a:r>
            <a:br>
              <a:rPr lang="en-US" sz="1400"/>
            </a:br>
            <a:r>
              <a:rPr lang="en-US" sz="1400"/>
              <a:t>The SCCS ID model also advocates the insertion of game design elements.</a:t>
            </a:r>
            <a:r>
              <a:rPr lang="en-US" sz="1600"/>
              <a:t> </a:t>
            </a:r>
            <a:br>
              <a:rPr lang="en-US" sz="1600"/>
            </a:br>
            <a:endParaRPr lang="en-US" sz="1600"/>
          </a:p>
          <a:p>
            <a:pPr>
              <a:spcBef>
                <a:spcPct val="50000"/>
              </a:spcBef>
            </a:pPr>
            <a:r>
              <a:rPr lang="en-US" sz="1400"/>
              <a:t>For more detail, see the dissertation at </a:t>
            </a:r>
            <a:r>
              <a:rPr kumimoji="1" lang="en-US" sz="1400">
                <a:solidFill>
                  <a:srgbClr val="000000"/>
                </a:solidFill>
                <a:hlinkClick r:id="rId4"/>
              </a:rPr>
              <a:t>http://tinyurl.com/2utsrj</a:t>
            </a:r>
            <a:r>
              <a:rPr lang="en-US" sz="1600"/>
              <a:t> 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7153275" y="1143000"/>
            <a:ext cx="1752600" cy="3389313"/>
          </a:xfrm>
          <a:prstGeom prst="rect">
            <a:avLst/>
          </a:prstGeom>
          <a:solidFill>
            <a:srgbClr val="E3D8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 typeface="Arial" charset="0"/>
              <a:buNone/>
            </a:pPr>
            <a:r>
              <a:rPr lang="en-US" sz="1400"/>
              <a:t>1.     Wiggins &amp; McTighe’s Enduring Understand-ing Model</a:t>
            </a:r>
          </a:p>
          <a:p>
            <a:pPr marL="457200" indent="-457200">
              <a:spcBef>
                <a:spcPct val="50000"/>
              </a:spcBef>
              <a:buFont typeface="Arial" charset="0"/>
              <a:buAutoNum type="arabicPeriod" startAt="2"/>
            </a:pPr>
            <a:r>
              <a:rPr lang="en-US" sz="1400"/>
              <a:t>Mayer’s SOI Model</a:t>
            </a:r>
          </a:p>
          <a:p>
            <a:pPr marL="457200" indent="-457200">
              <a:spcBef>
                <a:spcPct val="50000"/>
              </a:spcBef>
              <a:buFont typeface="Arial" charset="0"/>
              <a:buAutoNum type="arabicPeriod" startAt="2"/>
            </a:pPr>
            <a:r>
              <a:rPr lang="en-US" sz="1400"/>
              <a:t>Van Merrien-boer, Kirschner, &amp; Kester’s 4C/ID Model</a:t>
            </a:r>
          </a:p>
          <a:p>
            <a:pPr marL="457200" indent="-457200">
              <a:spcBef>
                <a:spcPct val="50000"/>
              </a:spcBef>
              <a:buFont typeface="Arial" charset="0"/>
              <a:buAutoNum type="arabicPeriod" startAt="2"/>
            </a:pPr>
            <a:r>
              <a:rPr lang="en-US" sz="1400"/>
              <a:t>Elements of game design</a:t>
            </a:r>
            <a:r>
              <a:rPr lang="en-US"/>
              <a:t> 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7924800" y="6629400"/>
            <a:ext cx="1082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Ed-Media ‘08</a:t>
            </a: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7191375" y="266700"/>
            <a:ext cx="1905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SCCS embedded within these four ID Models: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66800"/>
            <a:ext cx="7772400" cy="609600"/>
          </a:xfrm>
        </p:spPr>
        <p:txBody>
          <a:bodyPr/>
          <a:lstStyle/>
          <a:p>
            <a:r>
              <a:rPr lang="en-US" sz="2200"/>
              <a:t>Bibliography</a:t>
            </a: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371600" lvl="2" indent="-45720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1200">
              <a:solidFill>
                <a:srgbClr val="00000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1600">
                <a:solidFill>
                  <a:srgbClr val="000000"/>
                </a:solidFill>
                <a:latin typeface="Times New Roman" pitchFamily="-32" charset="0"/>
              </a:rPr>
              <a:t>1.  Saxe, John Godfrey, (1816-1887). </a:t>
            </a:r>
            <a:r>
              <a:rPr lang="en-US" sz="1600" i="1">
                <a:solidFill>
                  <a:srgbClr val="000000"/>
                </a:solidFill>
                <a:latin typeface="Times New Roman" pitchFamily="-32" charset="0"/>
              </a:rPr>
              <a:t>The Blind Men and the Elephant</a:t>
            </a:r>
            <a:r>
              <a:rPr lang="en-US" sz="1600">
                <a:solidFill>
                  <a:srgbClr val="000000"/>
                </a:solidFill>
                <a:latin typeface="Times New Roman" pitchFamily="-32" charset="0"/>
              </a:rPr>
              <a:t>, http://www.wordinfo.info/words/index/info/view_unit/1/?letter=B&amp;spage=3</a:t>
            </a:r>
            <a:r>
              <a:rPr lang="en-US" sz="1600">
                <a:solidFill>
                  <a:srgbClr val="000000"/>
                </a:solidFill>
              </a:rPr>
              <a:t>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1600">
                <a:solidFill>
                  <a:srgbClr val="000000"/>
                </a:solidFill>
                <a:latin typeface="Times New Roman" pitchFamily="-32" charset="0"/>
              </a:rPr>
              <a:t>2.  Schaller, D., &amp; Allison-Bunnell, S. (2003). </a:t>
            </a:r>
            <a:r>
              <a:rPr lang="en-US" sz="1600" i="1">
                <a:solidFill>
                  <a:srgbClr val="000000"/>
                </a:solidFill>
                <a:latin typeface="Times New Roman" pitchFamily="-32" charset="0"/>
              </a:rPr>
              <a:t>Practicing what we teach: How learning theory can guide development of online educational activities. </a:t>
            </a:r>
            <a:r>
              <a:rPr lang="en-US" sz="1600">
                <a:solidFill>
                  <a:srgbClr val="000000"/>
                </a:solidFill>
                <a:latin typeface="Times New Roman" pitchFamily="-32" charset="0"/>
              </a:rPr>
              <a:t>Museums and the Web 2003: Selected Papers from an International Conference. Charlotte, NC. Retrieved April 21, 2005 from www. archimuse.com/mw2003/papers/ schaller/schaller.html </a:t>
            </a:r>
            <a:endParaRPr lang="en-US" sz="1600">
              <a:solidFill>
                <a:srgbClr val="000000"/>
              </a:solidFill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1600">
                <a:solidFill>
                  <a:srgbClr val="000000"/>
                </a:solidFill>
                <a:latin typeface="Times New Roman" pitchFamily="-32" charset="0"/>
              </a:rPr>
              <a:t>3. Bednar, A., D. Cunningham, T. Duffy, and J. Perry. 1992. Theory in practice: How do we link? In Constructivism and the technology of instruction: A conversation, eds. T. Duffy and D. Jonassen, 17-35. Hillsdale, NJ: Erlbaum.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1600">
                <a:solidFill>
                  <a:srgbClr val="000000"/>
                </a:solidFill>
                <a:latin typeface="Times New Roman" pitchFamily="-32" charset="0"/>
              </a:rPr>
              <a:t>4. Bednar, A., D. Cunningham, T. Duffy, and J. Perry. 1992. Theory in practice: How do we link? In Constructivism and the technology of instruction: A conversation, eds. T. Duffy and D. Jonassen, 17-35. Hillsdale, NJ: Erlbaum.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1600">
                <a:solidFill>
                  <a:srgbClr val="000000"/>
                </a:solidFill>
                <a:latin typeface="Times New Roman" pitchFamily="-32" charset="0"/>
              </a:rPr>
              <a:t>5. Barab, S., and T. Duffy. 2000. From practice fields to communities of practice. In Theoretical foundations of learning environments ed. D. Jonassen and S. Land, 25-55. Mahwah, NJ: Erlbaum.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sz="1600">
              <a:solidFill>
                <a:srgbClr val="000000"/>
              </a:solidFill>
              <a:latin typeface="Times New Roman" pitchFamily="-32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7908925" y="6583363"/>
            <a:ext cx="1082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Ed-Media ‘08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66800"/>
            <a:ext cx="7772400" cy="609600"/>
          </a:xfrm>
        </p:spPr>
        <p:txBody>
          <a:bodyPr/>
          <a:lstStyle/>
          <a:p>
            <a:r>
              <a:rPr lang="en-US" sz="2200"/>
              <a:t>Bibliography, Continued</a:t>
            </a:r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371600" lvl="2" indent="-45720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1200">
              <a:solidFill>
                <a:srgbClr val="000000"/>
              </a:solidFill>
              <a:latin typeface="Times New Roman" pitchFamily="-32" charset="0"/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1600">
                <a:solidFill>
                  <a:srgbClr val="000000"/>
                </a:solidFill>
                <a:latin typeface="Times New Roman" pitchFamily="-32" charset="0"/>
              </a:rPr>
              <a:t>6.  Siemens, G. 2005. Connectivism: A learning theory for the digital age. International Journal of Instructional Technology &amp; Distance Learning, 2 (1) http://www.itdl.org/Journal/Jan_05/article01.htm (accessed March 30, 2008). Archived at http://www.webcitation.org/5WiaG1f5h.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1600">
                <a:solidFill>
                  <a:srgbClr val="000000"/>
                </a:solidFill>
                <a:latin typeface="Times New Roman" pitchFamily="-32" charset="0"/>
              </a:rPr>
              <a:t>7.  Brown, J., Collins, A., &amp; Duguid, P. (1989). Situated learning and the culture of learning. Paragraph 11, </a:t>
            </a:r>
            <a:r>
              <a:rPr lang="en-US" sz="1600" i="1">
                <a:solidFill>
                  <a:srgbClr val="000000"/>
                </a:solidFill>
                <a:latin typeface="Times New Roman" pitchFamily="-32" charset="0"/>
              </a:rPr>
              <a:t>Education Researcher</a:t>
            </a:r>
            <a:r>
              <a:rPr lang="en-US" sz="1600">
                <a:solidFill>
                  <a:srgbClr val="000000"/>
                </a:solidFill>
                <a:latin typeface="Times New Roman" pitchFamily="-32" charset="0"/>
              </a:rPr>
              <a:t>, </a:t>
            </a:r>
            <a:r>
              <a:rPr lang="en-US" sz="1600" i="1">
                <a:solidFill>
                  <a:srgbClr val="000000"/>
                </a:solidFill>
                <a:latin typeface="Times New Roman" pitchFamily="-32" charset="0"/>
              </a:rPr>
              <a:t>18</a:t>
            </a:r>
            <a:r>
              <a:rPr lang="en-US" sz="1600">
                <a:solidFill>
                  <a:srgbClr val="000000"/>
                </a:solidFill>
                <a:latin typeface="Times New Roman" pitchFamily="-32" charset="0"/>
              </a:rPr>
              <a:t>(1), 32-42. Retrieved April 29, 2005, from http://www.exploratorium.edu/ifi/resources/museumeducation/situated.html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1600">
                <a:solidFill>
                  <a:srgbClr val="000000"/>
                </a:solidFill>
                <a:latin typeface="Times New Roman" pitchFamily="-32" charset="0"/>
              </a:rPr>
              <a:t>8.  Sontag, M. (2007).  Dissertation link: </a:t>
            </a:r>
            <a:r>
              <a:rPr lang="en-US" sz="1800">
                <a:solidFill>
                  <a:srgbClr val="000000"/>
                </a:solidFill>
                <a:latin typeface="Times New Roman" pitchFamily="-32" charset="0"/>
                <a:hlinkClick r:id="rId3"/>
              </a:rPr>
              <a:t>http://tinyurl.com/2utsrj</a:t>
            </a:r>
            <a:r>
              <a:rPr lang="en-US" sz="1800">
                <a:solidFill>
                  <a:srgbClr val="000000"/>
                </a:solidFill>
                <a:latin typeface="Times New Roman" pitchFamily="-32" charset="0"/>
              </a:rPr>
              <a:t> or </a:t>
            </a:r>
            <a:r>
              <a:rPr lang="en-US" sz="1800">
                <a:solidFill>
                  <a:srgbClr val="000000"/>
                </a:solidFill>
                <a:latin typeface="Times New Roman" pitchFamily="-32" charset="0"/>
                <a:hlinkClick r:id="rId4"/>
              </a:rPr>
              <a:t>http://web.mac.com/mariesontag1/SCCS_Dissertation/Dissertation_-_M._Sontag,_2007.html</a:t>
            </a:r>
            <a:r>
              <a:rPr lang="en-US" sz="1800">
                <a:solidFill>
                  <a:srgbClr val="000000"/>
                </a:solidFill>
                <a:latin typeface="Times New Roman" pitchFamily="-32" charset="0"/>
              </a:rPr>
              <a:t> </a:t>
            </a:r>
            <a:endParaRPr lang="en-US" sz="1600">
              <a:solidFill>
                <a:srgbClr val="000000"/>
              </a:solidFill>
              <a:latin typeface="Times New Roman" pitchFamily="-32" charset="0"/>
            </a:endParaRP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7918450" y="6583363"/>
            <a:ext cx="1082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Ed-Media ‘08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elepha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4876800"/>
            <a:ext cx="2120900" cy="1477963"/>
          </a:xfrm>
          <a:prstGeom prst="rect">
            <a:avLst/>
          </a:prstGeom>
          <a:noFill/>
        </p:spPr>
      </p:pic>
      <p:sp>
        <p:nvSpPr>
          <p:cNvPr id="194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66800" y="762000"/>
            <a:ext cx="7467600" cy="2438400"/>
          </a:xfrm>
        </p:spPr>
        <p:txBody>
          <a:bodyPr/>
          <a:lstStyle/>
          <a:p>
            <a:pPr algn="l"/>
            <a:r>
              <a:rPr lang="en-US" sz="1700"/>
              <a:t>Premise: </a:t>
            </a:r>
            <a:r>
              <a:rPr lang="en-US" sz="1700" b="0"/>
              <a:t>The affordances of today’s technologies have significantly effected changes in the way students connect to others, and in the way they connect to information.</a:t>
            </a:r>
            <a:br>
              <a:rPr lang="en-US" sz="1700" b="0"/>
            </a:br>
            <a:r>
              <a:rPr lang="en-US" sz="1700" b="0"/>
              <a:t/>
            </a:r>
            <a:br>
              <a:rPr lang="en-US" sz="1700" b="0"/>
            </a:br>
            <a:r>
              <a:rPr lang="en-US" sz="1700" b="0"/>
              <a:t/>
            </a:r>
            <a:br>
              <a:rPr lang="en-US" sz="1700" b="0"/>
            </a:br>
            <a:r>
              <a:rPr lang="en-US" sz="1700" b="0"/>
              <a:t/>
            </a:r>
            <a:br>
              <a:rPr lang="en-US" sz="1700" b="0"/>
            </a:br>
            <a:r>
              <a:rPr lang="en-US" sz="1700" b="0"/>
              <a:t/>
            </a:r>
            <a:br>
              <a:rPr lang="en-US" sz="1700" b="0"/>
            </a:br>
            <a:r>
              <a:rPr lang="en-US" sz="1700" b="0"/>
              <a:t/>
            </a:r>
            <a:br>
              <a:rPr lang="en-US" sz="1700" b="0"/>
            </a:br>
            <a:r>
              <a:rPr lang="en-US" sz="1700"/>
              <a:t>Objective: </a:t>
            </a:r>
            <a:r>
              <a:rPr lang="en-US" sz="1700" b="0"/>
              <a:t>This PowerPoint presents the six constructs of a new learning theory and instructional design model (SCCS), based on changes in students’ schemata.</a:t>
            </a:r>
            <a:r>
              <a:rPr lang="en-US" sz="2200" b="0"/>
              <a:t>  </a:t>
            </a:r>
            <a:endParaRPr 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1143000" y="3352800"/>
            <a:ext cx="8001000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kumimoji="1" lang="en-US" sz="2200" b="1" i="1">
                <a:solidFill>
                  <a:schemeClr val="tx2"/>
                </a:solidFill>
              </a:rPr>
              <a:t>New Learning Theory and ID Model</a:t>
            </a:r>
            <a:endParaRPr kumimoji="1" lang="en-US" sz="2200">
              <a:solidFill>
                <a:schemeClr val="tx2"/>
              </a:solidFill>
            </a:endParaRPr>
          </a:p>
          <a:p>
            <a:pPr algn="ctr" eaLnBrk="1" hangingPunct="1">
              <a:spcBef>
                <a:spcPct val="20000"/>
              </a:spcBef>
            </a:pPr>
            <a:r>
              <a:rPr kumimoji="1" lang="en-US" sz="2200">
                <a:solidFill>
                  <a:schemeClr val="tx2"/>
                </a:solidFill>
              </a:rPr>
              <a:t>Social and Cognitive-Connectedness Schema</a:t>
            </a:r>
          </a:p>
          <a:p>
            <a:pPr algn="ctr" eaLnBrk="1" hangingPunct="1">
              <a:spcBef>
                <a:spcPct val="20000"/>
              </a:spcBef>
            </a:pPr>
            <a:r>
              <a:rPr kumimoji="1" lang="en-US" sz="2200" b="1">
                <a:solidFill>
                  <a:schemeClr val="tx2"/>
                </a:solidFill>
              </a:rPr>
              <a:t>SCCS -  or “The Whole Beast”</a:t>
            </a:r>
            <a:endParaRPr kumimoji="1" lang="en-US" sz="3200">
              <a:solidFill>
                <a:schemeClr val="tx2"/>
              </a:solidFill>
            </a:endParaRP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7848600" y="6605588"/>
            <a:ext cx="1082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Ed-Media ‘08</a:t>
            </a:r>
          </a:p>
        </p:txBody>
      </p:sp>
      <p:pic>
        <p:nvPicPr>
          <p:cNvPr id="19468" name="Picture 12" descr="aenei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1143000"/>
            <a:ext cx="1524000" cy="1152525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469" name="Picture 13" descr="aeneidComput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1066800"/>
            <a:ext cx="1598613" cy="1185863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sz="3800"/>
              <a:t>The Blind Men and the Elephant</a:t>
            </a:r>
            <a:r>
              <a:rPr lang="en-US"/>
              <a:t/>
            </a:r>
            <a:br>
              <a:rPr lang="en-US"/>
            </a:br>
            <a:r>
              <a:rPr lang="en-US" sz="1800"/>
              <a:t>by John Godfrey Saxe</a:t>
            </a:r>
            <a:endParaRPr lang="en-US"/>
          </a:p>
        </p:txBody>
      </p:sp>
      <p:pic>
        <p:nvPicPr>
          <p:cNvPr id="5124" name="Picture 4" descr="elepha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2362200"/>
            <a:ext cx="2425700" cy="1689100"/>
          </a:xfrm>
          <a:prstGeom prst="rect">
            <a:avLst/>
          </a:prstGeom>
          <a:noFill/>
        </p:spPr>
      </p:pic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5654675" y="18383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144" name="Rectangle 24"/>
          <p:cNvSpPr>
            <a:spLocks noChangeArrowheads="1"/>
          </p:cNvSpPr>
          <p:nvPr/>
        </p:nvSpPr>
        <p:spPr bwMode="auto">
          <a:xfrm>
            <a:off x="5692775" y="1295400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1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7696200" y="657225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i="1"/>
              <a:t>Ed-Media ‘08</a:t>
            </a:r>
            <a:endParaRPr lang="en-US" i="1"/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1106488" y="5984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2286000" y="1800225"/>
            <a:ext cx="4419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hlinkClick r:id="rId5"/>
              </a:rPr>
              <a:t>http://www.wordinfo.info/words/index/info/view_unit/1/?letter=B&amp;spage=3</a:t>
            </a:r>
            <a:endParaRPr lang="en-US"/>
          </a:p>
        </p:txBody>
      </p:sp>
      <p:grpSp>
        <p:nvGrpSpPr>
          <p:cNvPr id="5150" name="Group 30"/>
          <p:cNvGrpSpPr>
            <a:grpSpLocks/>
          </p:cNvGrpSpPr>
          <p:nvPr/>
        </p:nvGrpSpPr>
        <p:grpSpPr bwMode="auto">
          <a:xfrm>
            <a:off x="914400" y="2381250"/>
            <a:ext cx="7543800" cy="3867150"/>
            <a:chOff x="576" y="1500"/>
            <a:chExt cx="4752" cy="2436"/>
          </a:xfrm>
        </p:grpSpPr>
        <p:grpSp>
          <p:nvGrpSpPr>
            <p:cNvPr id="5134" name="Group 14"/>
            <p:cNvGrpSpPr>
              <a:grpSpLocks/>
            </p:cNvGrpSpPr>
            <p:nvPr/>
          </p:nvGrpSpPr>
          <p:grpSpPr bwMode="auto">
            <a:xfrm>
              <a:off x="576" y="3110"/>
              <a:ext cx="4752" cy="826"/>
              <a:chOff x="576" y="3120"/>
              <a:chExt cx="4752" cy="826"/>
            </a:xfrm>
          </p:grpSpPr>
          <p:sp>
            <p:nvSpPr>
              <p:cNvPr id="5132" name="Text Box 12"/>
              <p:cNvSpPr txBox="1">
                <a:spLocks noChangeArrowheads="1"/>
              </p:cNvSpPr>
              <p:nvPr/>
            </p:nvSpPr>
            <p:spPr bwMode="auto">
              <a:xfrm>
                <a:off x="576" y="3120"/>
                <a:ext cx="4752" cy="8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/>
                  <a:t>Schaller and Allison-Bunnel:  We are in a “pre-paradigmatic phase of learning style research.  The blind researchers have each described a different part of the elephant, but have not yet synthesized their findings into a picture of the whole beast”.</a:t>
                </a:r>
                <a:endParaRPr lang="en-US"/>
              </a:p>
            </p:txBody>
          </p:sp>
          <p:sp>
            <p:nvSpPr>
              <p:cNvPr id="5133" name="Text Box 13"/>
              <p:cNvSpPr txBox="1">
                <a:spLocks noChangeArrowheads="1"/>
              </p:cNvSpPr>
              <p:nvPr/>
            </p:nvSpPr>
            <p:spPr bwMode="auto">
              <a:xfrm>
                <a:off x="4806" y="3696"/>
                <a:ext cx="240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/>
                  <a:t>2</a:t>
                </a:r>
                <a:endParaRPr lang="en-US"/>
              </a:p>
            </p:txBody>
          </p:sp>
        </p:grpSp>
        <p:pic>
          <p:nvPicPr>
            <p:cNvPr id="5149" name="Picture 29" descr="elephant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064" y="1500"/>
              <a:ext cx="1680" cy="1044"/>
            </a:xfrm>
            <a:prstGeom prst="rect">
              <a:avLst/>
            </a:prstGeom>
            <a:noFill/>
          </p:spPr>
        </p:pic>
      </p:grpSp>
      <p:grpSp>
        <p:nvGrpSpPr>
          <p:cNvPr id="5152" name="Group 32"/>
          <p:cNvGrpSpPr>
            <a:grpSpLocks/>
          </p:cNvGrpSpPr>
          <p:nvPr/>
        </p:nvGrpSpPr>
        <p:grpSpPr bwMode="auto">
          <a:xfrm>
            <a:off x="762000" y="2667000"/>
            <a:ext cx="2247900" cy="1589088"/>
            <a:chOff x="480" y="1680"/>
            <a:chExt cx="1416" cy="1001"/>
          </a:xfrm>
        </p:grpSpPr>
        <p:sp>
          <p:nvSpPr>
            <p:cNvPr id="5125" name="WordArt 5"/>
            <p:cNvSpPr>
              <a:spLocks noChangeArrowheads="1" noChangeShapeType="1" noTextEdit="1"/>
            </p:cNvSpPr>
            <p:nvPr/>
          </p:nvSpPr>
          <p:spPr bwMode="auto">
            <a:xfrm rot="-1902141">
              <a:off x="480" y="1680"/>
              <a:ext cx="1416" cy="432"/>
            </a:xfrm>
            <a:prstGeom prst="rect">
              <a:avLst/>
            </a:prstGeom>
          </p:spPr>
          <p:txBody>
            <a:bodyPr wrap="none" fromWordArt="1">
              <a:prstTxWarp prst="textWave1">
                <a:avLst>
                  <a:gd name="adj1" fmla="val 13005"/>
                  <a:gd name="adj2" fmla="val 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9999FF"/>
                      </a:gs>
                      <a:gs pos="100000">
                        <a:srgbClr val="009999"/>
                      </a:gs>
                    </a:gsLst>
                    <a:lin ang="7302141" scaled="1"/>
                  </a:gradFill>
                  <a:effectLst>
                    <a:outerShdw dist="53882" dir="2700000" algn="ctr" rotWithShape="0">
                      <a:srgbClr val="C0C0C0"/>
                    </a:outerShdw>
                  </a:effectLst>
                  <a:latin typeface="Times New Roman"/>
                  <a:cs typeface="Times New Roman"/>
                </a:rPr>
                <a:t>"It's a snake."</a:t>
              </a:r>
            </a:p>
          </p:txBody>
        </p:sp>
        <p:pic>
          <p:nvPicPr>
            <p:cNvPr id="5151" name="Picture 31" descr="snake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V="1">
              <a:off x="1008" y="2208"/>
              <a:ext cx="661" cy="473"/>
            </a:xfrm>
            <a:prstGeom prst="rect">
              <a:avLst/>
            </a:prstGeom>
            <a:noFill/>
          </p:spPr>
        </p:pic>
      </p:grpSp>
      <p:grpSp>
        <p:nvGrpSpPr>
          <p:cNvPr id="5154" name="Group 34"/>
          <p:cNvGrpSpPr>
            <a:grpSpLocks/>
          </p:cNvGrpSpPr>
          <p:nvPr/>
        </p:nvGrpSpPr>
        <p:grpSpPr bwMode="auto">
          <a:xfrm>
            <a:off x="6096000" y="1981200"/>
            <a:ext cx="2247900" cy="1447800"/>
            <a:chOff x="3840" y="1248"/>
            <a:chExt cx="1416" cy="912"/>
          </a:xfrm>
        </p:grpSpPr>
        <p:sp>
          <p:nvSpPr>
            <p:cNvPr id="5129" name="WordArt 9"/>
            <p:cNvSpPr>
              <a:spLocks noChangeArrowheads="1" noChangeShapeType="1" noTextEdit="1"/>
            </p:cNvSpPr>
            <p:nvPr/>
          </p:nvSpPr>
          <p:spPr bwMode="auto">
            <a:xfrm rot="1764898">
              <a:off x="3840" y="1728"/>
              <a:ext cx="1416" cy="432"/>
            </a:xfrm>
            <a:prstGeom prst="rect">
              <a:avLst/>
            </a:prstGeom>
          </p:spPr>
          <p:txBody>
            <a:bodyPr wrap="none" fromWordArt="1">
              <a:prstTxWarp prst="textWave1">
                <a:avLst>
                  <a:gd name="adj1" fmla="val 13005"/>
                  <a:gd name="adj2" fmla="val 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9999FF"/>
                      </a:gs>
                      <a:gs pos="100000">
                        <a:srgbClr val="009999"/>
                      </a:gs>
                    </a:gsLst>
                    <a:lin ang="3635102" scaled="1"/>
                  </a:gradFill>
                  <a:effectLst>
                    <a:outerShdw dist="53882" dir="2700000" algn="ctr" rotWithShape="0">
                      <a:srgbClr val="C0C0C0"/>
                    </a:outerShdw>
                  </a:effectLst>
                  <a:latin typeface="Times New Roman"/>
                  <a:cs typeface="Times New Roman"/>
                </a:rPr>
                <a:t>"It's a wall."</a:t>
              </a:r>
            </a:p>
          </p:txBody>
        </p:sp>
        <p:pic>
          <p:nvPicPr>
            <p:cNvPr id="5153" name="Picture 33" descr="wall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512" y="1248"/>
              <a:ext cx="709" cy="457"/>
            </a:xfrm>
            <a:prstGeom prst="rect">
              <a:avLst/>
            </a:prstGeom>
            <a:noFill/>
          </p:spPr>
        </p:pic>
      </p:grpSp>
      <p:grpSp>
        <p:nvGrpSpPr>
          <p:cNvPr id="5156" name="Group 36"/>
          <p:cNvGrpSpPr>
            <a:grpSpLocks/>
          </p:cNvGrpSpPr>
          <p:nvPr/>
        </p:nvGrpSpPr>
        <p:grpSpPr bwMode="auto">
          <a:xfrm>
            <a:off x="3505200" y="4267200"/>
            <a:ext cx="3881438" cy="685800"/>
            <a:chOff x="2208" y="2688"/>
            <a:chExt cx="2445" cy="432"/>
          </a:xfrm>
        </p:grpSpPr>
        <p:sp>
          <p:nvSpPr>
            <p:cNvPr id="5131" name="WordArt 11"/>
            <p:cNvSpPr>
              <a:spLocks noChangeArrowheads="1" noChangeShapeType="1" noTextEdit="1"/>
            </p:cNvSpPr>
            <p:nvPr/>
          </p:nvSpPr>
          <p:spPr bwMode="auto">
            <a:xfrm rot="-71646">
              <a:off x="2208" y="2688"/>
              <a:ext cx="1416" cy="432"/>
            </a:xfrm>
            <a:prstGeom prst="rect">
              <a:avLst/>
            </a:prstGeom>
          </p:spPr>
          <p:txBody>
            <a:bodyPr wrap="none" fromWordArt="1">
              <a:prstTxWarp prst="textWave1">
                <a:avLst>
                  <a:gd name="adj1" fmla="val 13005"/>
                  <a:gd name="adj2" fmla="val 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9999FF"/>
                      </a:gs>
                      <a:gs pos="100000">
                        <a:srgbClr val="009999"/>
                      </a:gs>
                    </a:gsLst>
                    <a:lin ang="5471646" scaled="1"/>
                  </a:gradFill>
                  <a:effectLst>
                    <a:outerShdw dist="53882" dir="2700000" algn="ctr" rotWithShape="0">
                      <a:srgbClr val="C0C0C0"/>
                    </a:outerShdw>
                  </a:effectLst>
                  <a:latin typeface="Times New Roman"/>
                  <a:cs typeface="Times New Roman"/>
                </a:rPr>
                <a:t>"It's a spear."</a:t>
              </a:r>
            </a:p>
          </p:txBody>
        </p:sp>
        <p:pic>
          <p:nvPicPr>
            <p:cNvPr id="5155" name="Picture 35" descr="spear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 flipV="1">
              <a:off x="3840" y="2736"/>
              <a:ext cx="813" cy="307"/>
            </a:xfrm>
            <a:prstGeom prst="rect">
              <a:avLst/>
            </a:prstGeom>
            <a:noFill/>
          </p:spPr>
        </p:pic>
      </p:grpSp>
    </p:spTree>
    <p:custDataLst>
      <p:tags r:id="rId1"/>
    </p:custData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900"/>
              <a:t>Different Parts of the Beast</a:t>
            </a:r>
            <a:endParaRPr lang="en-US"/>
          </a:p>
        </p:txBody>
      </p:sp>
      <p:grpSp>
        <p:nvGrpSpPr>
          <p:cNvPr id="6209" name="Group 65"/>
          <p:cNvGrpSpPr>
            <a:grpSpLocks/>
          </p:cNvGrpSpPr>
          <p:nvPr/>
        </p:nvGrpSpPr>
        <p:grpSpPr bwMode="auto">
          <a:xfrm>
            <a:off x="1243013" y="2362200"/>
            <a:ext cx="3381375" cy="2927350"/>
            <a:chOff x="783" y="1488"/>
            <a:chExt cx="2130" cy="1844"/>
          </a:xfrm>
        </p:grpSpPr>
        <p:sp>
          <p:nvSpPr>
            <p:cNvPr id="6166" name="WordArt 22"/>
            <p:cNvSpPr>
              <a:spLocks noChangeArrowheads="1" noChangeShapeType="1" noTextEdit="1"/>
            </p:cNvSpPr>
            <p:nvPr/>
          </p:nvSpPr>
          <p:spPr bwMode="auto">
            <a:xfrm rot="-2757630">
              <a:off x="263" y="2008"/>
              <a:ext cx="1472" cy="432"/>
            </a:xfrm>
            <a:prstGeom prst="rect">
              <a:avLst/>
            </a:prstGeom>
          </p:spPr>
          <p:txBody>
            <a:bodyPr wrap="none" fromWordArt="1">
              <a:prstTxWarp prst="textWave1">
                <a:avLst>
                  <a:gd name="adj1" fmla="val 13005"/>
                  <a:gd name="adj2" fmla="val 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9999FF"/>
                      </a:gs>
                      <a:gs pos="100000">
                        <a:srgbClr val="009999"/>
                      </a:gs>
                    </a:gsLst>
                    <a:lin ang="8157630" scaled="1"/>
                  </a:gradFill>
                  <a:effectLst>
                    <a:outerShdw dist="53882" dir="2700000" algn="ctr" rotWithShape="0">
                      <a:srgbClr val="C0C0C0"/>
                    </a:outerShdw>
                  </a:effectLst>
                  <a:latin typeface="Times New Roman"/>
                  <a:cs typeface="Times New Roman"/>
                </a:rPr>
                <a:t>Behaviorism</a:t>
              </a:r>
            </a:p>
          </p:txBody>
        </p:sp>
        <p:pic>
          <p:nvPicPr>
            <p:cNvPr id="6189" name="Picture 45" descr="elephant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48" y="1878"/>
              <a:ext cx="1065" cy="1454"/>
            </a:xfrm>
            <a:prstGeom prst="rect">
              <a:avLst/>
            </a:prstGeom>
            <a:noFill/>
          </p:spPr>
        </p:pic>
      </p:grpSp>
      <p:sp>
        <p:nvSpPr>
          <p:cNvPr id="6210" name="Text Box 66"/>
          <p:cNvSpPr txBox="1">
            <a:spLocks noChangeArrowheads="1"/>
          </p:cNvSpPr>
          <p:nvPr/>
        </p:nvSpPr>
        <p:spPr bwMode="auto">
          <a:xfrm>
            <a:off x="762000" y="5410200"/>
            <a:ext cx="7848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/>
              <a:t>Behaviorism: Behaviorism focuses on learning as a process of connections between a stimulus and a response.</a:t>
            </a:r>
            <a:endParaRPr lang="en-US"/>
          </a:p>
        </p:txBody>
      </p:sp>
      <p:sp>
        <p:nvSpPr>
          <p:cNvPr id="6211" name="Text Box 67"/>
          <p:cNvSpPr txBox="1">
            <a:spLocks noChangeArrowheads="1"/>
          </p:cNvSpPr>
          <p:nvPr/>
        </p:nvSpPr>
        <p:spPr bwMode="auto">
          <a:xfrm>
            <a:off x="1143000" y="1905000"/>
            <a:ext cx="7239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Various learning theories focus on various aspects of learning.</a:t>
            </a:r>
          </a:p>
        </p:txBody>
      </p:sp>
      <p:sp>
        <p:nvSpPr>
          <p:cNvPr id="6212" name="Rectangle 68"/>
          <p:cNvSpPr>
            <a:spLocks noChangeArrowheads="1"/>
          </p:cNvSpPr>
          <p:nvPr/>
        </p:nvSpPr>
        <p:spPr bwMode="auto">
          <a:xfrm>
            <a:off x="7924800" y="6583363"/>
            <a:ext cx="1082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Ed-Media ‘08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900"/>
              <a:t>Different Parts of the Beast</a:t>
            </a:r>
            <a:endParaRPr lang="en-US"/>
          </a:p>
        </p:txBody>
      </p:sp>
      <p:grpSp>
        <p:nvGrpSpPr>
          <p:cNvPr id="21507" name="Group 3"/>
          <p:cNvGrpSpPr>
            <a:grpSpLocks/>
          </p:cNvGrpSpPr>
          <p:nvPr/>
        </p:nvGrpSpPr>
        <p:grpSpPr bwMode="auto">
          <a:xfrm>
            <a:off x="1243013" y="2362200"/>
            <a:ext cx="3381375" cy="2927350"/>
            <a:chOff x="783" y="1488"/>
            <a:chExt cx="2130" cy="1844"/>
          </a:xfrm>
        </p:grpSpPr>
        <p:sp>
          <p:nvSpPr>
            <p:cNvPr id="21508" name="WordArt 4"/>
            <p:cNvSpPr>
              <a:spLocks noChangeArrowheads="1" noChangeShapeType="1" noTextEdit="1"/>
            </p:cNvSpPr>
            <p:nvPr/>
          </p:nvSpPr>
          <p:spPr bwMode="auto">
            <a:xfrm rot="-2757630">
              <a:off x="263" y="2008"/>
              <a:ext cx="1472" cy="432"/>
            </a:xfrm>
            <a:prstGeom prst="rect">
              <a:avLst/>
            </a:prstGeom>
          </p:spPr>
          <p:txBody>
            <a:bodyPr wrap="none" fromWordArt="1">
              <a:prstTxWarp prst="textWave1">
                <a:avLst>
                  <a:gd name="adj1" fmla="val 13005"/>
                  <a:gd name="adj2" fmla="val 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9999FF"/>
                      </a:gs>
                      <a:gs pos="100000">
                        <a:srgbClr val="009999"/>
                      </a:gs>
                    </a:gsLst>
                    <a:lin ang="8157630" scaled="1"/>
                  </a:gradFill>
                  <a:effectLst>
                    <a:outerShdw dist="53882" dir="2700000" algn="ctr" rotWithShape="0">
                      <a:srgbClr val="C0C0C0"/>
                    </a:outerShdw>
                  </a:effectLst>
                  <a:latin typeface="Times New Roman"/>
                  <a:cs typeface="Times New Roman"/>
                </a:rPr>
                <a:t>Behaviorism</a:t>
              </a:r>
            </a:p>
          </p:txBody>
        </p:sp>
        <p:pic>
          <p:nvPicPr>
            <p:cNvPr id="21509" name="Picture 5" descr="elephant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48" y="1878"/>
              <a:ext cx="1065" cy="1454"/>
            </a:xfrm>
            <a:prstGeom prst="rect">
              <a:avLst/>
            </a:prstGeom>
            <a:noFill/>
          </p:spPr>
        </p:pic>
      </p:grpSp>
      <p:grpSp>
        <p:nvGrpSpPr>
          <p:cNvPr id="21510" name="Group 6"/>
          <p:cNvGrpSpPr>
            <a:grpSpLocks/>
          </p:cNvGrpSpPr>
          <p:nvPr/>
        </p:nvGrpSpPr>
        <p:grpSpPr bwMode="auto">
          <a:xfrm>
            <a:off x="3463925" y="1981200"/>
            <a:ext cx="2260600" cy="2525713"/>
            <a:chOff x="2064" y="1200"/>
            <a:chExt cx="1424" cy="1591"/>
          </a:xfrm>
        </p:grpSpPr>
        <p:sp>
          <p:nvSpPr>
            <p:cNvPr id="21511" name="WordArt 7"/>
            <p:cNvSpPr>
              <a:spLocks noChangeArrowheads="1" noChangeShapeType="1" noTextEdit="1"/>
            </p:cNvSpPr>
            <p:nvPr/>
          </p:nvSpPr>
          <p:spPr bwMode="auto">
            <a:xfrm>
              <a:off x="2064" y="1200"/>
              <a:ext cx="1424" cy="432"/>
            </a:xfrm>
            <a:prstGeom prst="rect">
              <a:avLst/>
            </a:prstGeom>
          </p:spPr>
          <p:txBody>
            <a:bodyPr wrap="none" fromWordArt="1">
              <a:prstTxWarp prst="textWave1">
                <a:avLst>
                  <a:gd name="adj1" fmla="val 13005"/>
                  <a:gd name="adj2" fmla="val 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9999FF"/>
                      </a:gs>
                      <a:gs pos="100000">
                        <a:srgbClr val="009999"/>
                      </a:gs>
                    </a:gsLst>
                    <a:lin ang="5400000" scaled="1"/>
                  </a:gradFill>
                  <a:effectLst>
                    <a:outerShdw dist="53882" dir="2700000" algn="ctr" rotWithShape="0">
                      <a:srgbClr val="C0C0C0"/>
                    </a:outerShdw>
                  </a:effectLst>
                  <a:latin typeface="Times New Roman"/>
                  <a:cs typeface="Times New Roman"/>
                </a:rPr>
                <a:t>Cognitivism</a:t>
              </a:r>
            </a:p>
          </p:txBody>
        </p:sp>
        <p:pic>
          <p:nvPicPr>
            <p:cNvPr id="21512" name="Picture 8" descr="elephant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lum bright="-4000"/>
            </a:blip>
            <a:srcRect/>
            <a:stretch>
              <a:fillRect/>
            </a:stretch>
          </p:blipFill>
          <p:spPr bwMode="auto">
            <a:xfrm>
              <a:off x="2556" y="1830"/>
              <a:ext cx="831" cy="961"/>
            </a:xfrm>
            <a:prstGeom prst="rect">
              <a:avLst/>
            </a:prstGeom>
            <a:noFill/>
          </p:spPr>
        </p:pic>
      </p:grpSp>
      <p:sp>
        <p:nvSpPr>
          <p:cNvPr id="21521" name="Rectangle 17"/>
          <p:cNvSpPr>
            <a:spLocks noChangeArrowheads="1"/>
          </p:cNvSpPr>
          <p:nvPr/>
        </p:nvSpPr>
        <p:spPr bwMode="auto">
          <a:xfrm>
            <a:off x="1476375" y="6124575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3</a:t>
            </a:r>
          </a:p>
        </p:txBody>
      </p:sp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533400" y="5121275"/>
            <a:ext cx="80772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/>
              <a:t>Cognitivism: Cognitivism is concerned with internal knowledge. Cognitivism views knowledge as having identifiable parts that can be classified based on the nature, content, and goals of the learner.</a:t>
            </a:r>
            <a:r>
              <a:rPr lang="en-US"/>
              <a:t> </a:t>
            </a:r>
          </a:p>
        </p:txBody>
      </p:sp>
      <p:sp>
        <p:nvSpPr>
          <p:cNvPr id="21522" name="Rectangle 18"/>
          <p:cNvSpPr>
            <a:spLocks noChangeArrowheads="1"/>
          </p:cNvSpPr>
          <p:nvPr/>
        </p:nvSpPr>
        <p:spPr bwMode="auto">
          <a:xfrm>
            <a:off x="7908925" y="6583363"/>
            <a:ext cx="1082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Ed-Media ‘08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900"/>
              <a:t>Different Parts of the Beast</a:t>
            </a:r>
            <a:endParaRPr lang="en-US"/>
          </a:p>
        </p:txBody>
      </p:sp>
      <p:grpSp>
        <p:nvGrpSpPr>
          <p:cNvPr id="17411" name="Group 3"/>
          <p:cNvGrpSpPr>
            <a:grpSpLocks/>
          </p:cNvGrpSpPr>
          <p:nvPr/>
        </p:nvGrpSpPr>
        <p:grpSpPr bwMode="auto">
          <a:xfrm>
            <a:off x="1243013" y="2362200"/>
            <a:ext cx="3381375" cy="2927350"/>
            <a:chOff x="783" y="1488"/>
            <a:chExt cx="2130" cy="1844"/>
          </a:xfrm>
        </p:grpSpPr>
        <p:sp>
          <p:nvSpPr>
            <p:cNvPr id="17412" name="WordArt 4"/>
            <p:cNvSpPr>
              <a:spLocks noChangeArrowheads="1" noChangeShapeType="1" noTextEdit="1"/>
            </p:cNvSpPr>
            <p:nvPr/>
          </p:nvSpPr>
          <p:spPr bwMode="auto">
            <a:xfrm rot="-2757630">
              <a:off x="263" y="2008"/>
              <a:ext cx="1472" cy="432"/>
            </a:xfrm>
            <a:prstGeom prst="rect">
              <a:avLst/>
            </a:prstGeom>
          </p:spPr>
          <p:txBody>
            <a:bodyPr wrap="none" fromWordArt="1">
              <a:prstTxWarp prst="textWave1">
                <a:avLst>
                  <a:gd name="adj1" fmla="val 13005"/>
                  <a:gd name="adj2" fmla="val 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9999FF"/>
                      </a:gs>
                      <a:gs pos="100000">
                        <a:srgbClr val="009999"/>
                      </a:gs>
                    </a:gsLst>
                    <a:lin ang="8157630" scaled="1"/>
                  </a:gradFill>
                  <a:effectLst>
                    <a:outerShdw dist="53882" dir="2700000" algn="ctr" rotWithShape="0">
                      <a:srgbClr val="C0C0C0"/>
                    </a:outerShdw>
                  </a:effectLst>
                  <a:latin typeface="Times New Roman"/>
                  <a:cs typeface="Times New Roman"/>
                </a:rPr>
                <a:t>Behaviorism</a:t>
              </a:r>
            </a:p>
          </p:txBody>
        </p:sp>
        <p:pic>
          <p:nvPicPr>
            <p:cNvPr id="17413" name="Picture 5" descr="elephant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48" y="1878"/>
              <a:ext cx="1065" cy="1454"/>
            </a:xfrm>
            <a:prstGeom prst="rect">
              <a:avLst/>
            </a:prstGeom>
            <a:noFill/>
          </p:spPr>
        </p:pic>
      </p:grpSp>
      <p:grpSp>
        <p:nvGrpSpPr>
          <p:cNvPr id="17414" name="Group 6"/>
          <p:cNvGrpSpPr>
            <a:grpSpLocks/>
          </p:cNvGrpSpPr>
          <p:nvPr/>
        </p:nvGrpSpPr>
        <p:grpSpPr bwMode="auto">
          <a:xfrm>
            <a:off x="3463925" y="1981200"/>
            <a:ext cx="2260600" cy="2525713"/>
            <a:chOff x="2064" y="1200"/>
            <a:chExt cx="1424" cy="1591"/>
          </a:xfrm>
        </p:grpSpPr>
        <p:sp>
          <p:nvSpPr>
            <p:cNvPr id="17415" name="WordArt 7"/>
            <p:cNvSpPr>
              <a:spLocks noChangeArrowheads="1" noChangeShapeType="1" noTextEdit="1"/>
            </p:cNvSpPr>
            <p:nvPr/>
          </p:nvSpPr>
          <p:spPr bwMode="auto">
            <a:xfrm>
              <a:off x="2064" y="1200"/>
              <a:ext cx="1424" cy="432"/>
            </a:xfrm>
            <a:prstGeom prst="rect">
              <a:avLst/>
            </a:prstGeom>
          </p:spPr>
          <p:txBody>
            <a:bodyPr wrap="none" fromWordArt="1">
              <a:prstTxWarp prst="textWave1">
                <a:avLst>
                  <a:gd name="adj1" fmla="val 13005"/>
                  <a:gd name="adj2" fmla="val 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9999FF"/>
                      </a:gs>
                      <a:gs pos="100000">
                        <a:srgbClr val="009999"/>
                      </a:gs>
                    </a:gsLst>
                    <a:lin ang="5400000" scaled="1"/>
                  </a:gradFill>
                  <a:effectLst>
                    <a:outerShdw dist="53882" dir="2700000" algn="ctr" rotWithShape="0">
                      <a:srgbClr val="C0C0C0"/>
                    </a:outerShdw>
                  </a:effectLst>
                  <a:latin typeface="Times New Roman"/>
                  <a:cs typeface="Times New Roman"/>
                </a:rPr>
                <a:t>Cognitivism</a:t>
              </a:r>
            </a:p>
          </p:txBody>
        </p:sp>
        <p:pic>
          <p:nvPicPr>
            <p:cNvPr id="17416" name="Picture 8" descr="elephant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lum bright="-4000"/>
            </a:blip>
            <a:srcRect/>
            <a:stretch>
              <a:fillRect/>
            </a:stretch>
          </p:blipFill>
          <p:spPr bwMode="auto">
            <a:xfrm>
              <a:off x="2556" y="1830"/>
              <a:ext cx="831" cy="961"/>
            </a:xfrm>
            <a:prstGeom prst="rect">
              <a:avLst/>
            </a:prstGeom>
            <a:noFill/>
          </p:spPr>
        </p:pic>
      </p:grpSp>
      <p:grpSp>
        <p:nvGrpSpPr>
          <p:cNvPr id="17420" name="Group 12"/>
          <p:cNvGrpSpPr>
            <a:grpSpLocks/>
          </p:cNvGrpSpPr>
          <p:nvPr/>
        </p:nvGrpSpPr>
        <p:grpSpPr bwMode="auto">
          <a:xfrm>
            <a:off x="5029200" y="2968625"/>
            <a:ext cx="3624263" cy="2308225"/>
            <a:chOff x="3173" y="1904"/>
            <a:chExt cx="2283" cy="1454"/>
          </a:xfrm>
        </p:grpSpPr>
        <p:sp>
          <p:nvSpPr>
            <p:cNvPr id="17421" name="WordArt 13"/>
            <p:cNvSpPr>
              <a:spLocks noChangeArrowheads="1" noChangeShapeType="1" noTextEdit="1"/>
            </p:cNvSpPr>
            <p:nvPr/>
          </p:nvSpPr>
          <p:spPr bwMode="auto">
            <a:xfrm rot="2167156">
              <a:off x="3696" y="1909"/>
              <a:ext cx="1760" cy="432"/>
            </a:xfrm>
            <a:prstGeom prst="rect">
              <a:avLst/>
            </a:prstGeom>
          </p:spPr>
          <p:txBody>
            <a:bodyPr wrap="none" fromWordArt="1">
              <a:prstTxWarp prst="textWave1">
                <a:avLst>
                  <a:gd name="adj1" fmla="val 13005"/>
                  <a:gd name="adj2" fmla="val 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9999FF"/>
                      </a:gs>
                      <a:gs pos="100000">
                        <a:srgbClr val="009999"/>
                      </a:gs>
                    </a:gsLst>
                    <a:lin ang="3232844" scaled="1"/>
                  </a:gradFill>
                  <a:effectLst>
                    <a:outerShdw dist="53882" dir="2700000" algn="ctr" rotWithShape="0">
                      <a:srgbClr val="C0C0C0"/>
                    </a:outerShdw>
                  </a:effectLst>
                  <a:latin typeface="Times New Roman"/>
                  <a:cs typeface="Times New Roman"/>
                </a:rPr>
                <a:t>Constructivism</a:t>
              </a:r>
            </a:p>
          </p:txBody>
        </p:sp>
        <p:pic>
          <p:nvPicPr>
            <p:cNvPr id="17422" name="Picture 14" descr="elephant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173" y="1904"/>
              <a:ext cx="831" cy="1454"/>
            </a:xfrm>
            <a:prstGeom prst="rect">
              <a:avLst/>
            </a:prstGeom>
            <a:noFill/>
          </p:spPr>
        </p:pic>
      </p:grp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685800" y="5257800"/>
            <a:ext cx="79248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/>
              <a:t>Constructivism: In constructivism, learners build an internal representation of knowledge, a personal interpretation of their experiences.</a:t>
            </a:r>
            <a:endParaRPr lang="en-US"/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2314575" y="5943600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4</a:t>
            </a:r>
          </a:p>
        </p:txBody>
      </p:sp>
      <p:sp>
        <p:nvSpPr>
          <p:cNvPr id="17425" name="Rectangle 17"/>
          <p:cNvSpPr>
            <a:spLocks noChangeArrowheads="1"/>
          </p:cNvSpPr>
          <p:nvPr/>
        </p:nvSpPr>
        <p:spPr bwMode="auto">
          <a:xfrm>
            <a:off x="7924800" y="6583363"/>
            <a:ext cx="1082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Ed-Media ‘08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900"/>
              <a:t>Different Parts of the Beast</a:t>
            </a:r>
            <a:endParaRPr lang="en-US"/>
          </a:p>
        </p:txBody>
      </p:sp>
      <p:grpSp>
        <p:nvGrpSpPr>
          <p:cNvPr id="23555" name="Group 3"/>
          <p:cNvGrpSpPr>
            <a:grpSpLocks/>
          </p:cNvGrpSpPr>
          <p:nvPr/>
        </p:nvGrpSpPr>
        <p:grpSpPr bwMode="auto">
          <a:xfrm>
            <a:off x="1243013" y="2362200"/>
            <a:ext cx="3381375" cy="2927350"/>
            <a:chOff x="783" y="1488"/>
            <a:chExt cx="2130" cy="1844"/>
          </a:xfrm>
        </p:grpSpPr>
        <p:sp>
          <p:nvSpPr>
            <p:cNvPr id="23556" name="WordArt 4"/>
            <p:cNvSpPr>
              <a:spLocks noChangeArrowheads="1" noChangeShapeType="1" noTextEdit="1"/>
            </p:cNvSpPr>
            <p:nvPr/>
          </p:nvSpPr>
          <p:spPr bwMode="auto">
            <a:xfrm rot="-2757630">
              <a:off x="263" y="2008"/>
              <a:ext cx="1472" cy="432"/>
            </a:xfrm>
            <a:prstGeom prst="rect">
              <a:avLst/>
            </a:prstGeom>
          </p:spPr>
          <p:txBody>
            <a:bodyPr wrap="none" fromWordArt="1">
              <a:prstTxWarp prst="textWave1">
                <a:avLst>
                  <a:gd name="adj1" fmla="val 13005"/>
                  <a:gd name="adj2" fmla="val 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9999FF"/>
                      </a:gs>
                      <a:gs pos="100000">
                        <a:srgbClr val="009999"/>
                      </a:gs>
                    </a:gsLst>
                    <a:lin ang="8157630" scaled="1"/>
                  </a:gradFill>
                  <a:effectLst>
                    <a:outerShdw dist="53882" dir="2700000" algn="ctr" rotWithShape="0">
                      <a:srgbClr val="C0C0C0"/>
                    </a:outerShdw>
                  </a:effectLst>
                  <a:latin typeface="Times New Roman"/>
                  <a:cs typeface="Times New Roman"/>
                </a:rPr>
                <a:t>Behaviorism</a:t>
              </a:r>
            </a:p>
          </p:txBody>
        </p:sp>
        <p:pic>
          <p:nvPicPr>
            <p:cNvPr id="23557" name="Picture 5" descr="elephant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48" y="1878"/>
              <a:ext cx="1065" cy="1454"/>
            </a:xfrm>
            <a:prstGeom prst="rect">
              <a:avLst/>
            </a:prstGeom>
            <a:noFill/>
          </p:spPr>
        </p:pic>
      </p:grpSp>
      <p:grpSp>
        <p:nvGrpSpPr>
          <p:cNvPr id="23558" name="Group 6"/>
          <p:cNvGrpSpPr>
            <a:grpSpLocks/>
          </p:cNvGrpSpPr>
          <p:nvPr/>
        </p:nvGrpSpPr>
        <p:grpSpPr bwMode="auto">
          <a:xfrm>
            <a:off x="3463925" y="1981200"/>
            <a:ext cx="2260600" cy="2525713"/>
            <a:chOff x="2064" y="1200"/>
            <a:chExt cx="1424" cy="1591"/>
          </a:xfrm>
        </p:grpSpPr>
        <p:sp>
          <p:nvSpPr>
            <p:cNvPr id="23559" name="WordArt 7"/>
            <p:cNvSpPr>
              <a:spLocks noChangeArrowheads="1" noChangeShapeType="1" noTextEdit="1"/>
            </p:cNvSpPr>
            <p:nvPr/>
          </p:nvSpPr>
          <p:spPr bwMode="auto">
            <a:xfrm>
              <a:off x="2064" y="1200"/>
              <a:ext cx="1424" cy="432"/>
            </a:xfrm>
            <a:prstGeom prst="rect">
              <a:avLst/>
            </a:prstGeom>
          </p:spPr>
          <p:txBody>
            <a:bodyPr wrap="none" fromWordArt="1">
              <a:prstTxWarp prst="textWave1">
                <a:avLst>
                  <a:gd name="adj1" fmla="val 13005"/>
                  <a:gd name="adj2" fmla="val 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9999FF"/>
                      </a:gs>
                      <a:gs pos="100000">
                        <a:srgbClr val="009999"/>
                      </a:gs>
                    </a:gsLst>
                    <a:lin ang="5400000" scaled="1"/>
                  </a:gradFill>
                  <a:effectLst>
                    <a:outerShdw dist="53882" dir="2700000" algn="ctr" rotWithShape="0">
                      <a:srgbClr val="C0C0C0"/>
                    </a:outerShdw>
                  </a:effectLst>
                  <a:latin typeface="Times New Roman"/>
                  <a:cs typeface="Times New Roman"/>
                </a:rPr>
                <a:t>Cognitivism</a:t>
              </a:r>
            </a:p>
          </p:txBody>
        </p:sp>
        <p:pic>
          <p:nvPicPr>
            <p:cNvPr id="23560" name="Picture 8" descr="elephant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lum bright="-4000"/>
            </a:blip>
            <a:srcRect/>
            <a:stretch>
              <a:fillRect/>
            </a:stretch>
          </p:blipFill>
          <p:spPr bwMode="auto">
            <a:xfrm>
              <a:off x="2556" y="1830"/>
              <a:ext cx="831" cy="961"/>
            </a:xfrm>
            <a:prstGeom prst="rect">
              <a:avLst/>
            </a:prstGeom>
            <a:noFill/>
          </p:spPr>
        </p:pic>
      </p:grpSp>
      <p:pic>
        <p:nvPicPr>
          <p:cNvPr id="23563" name="Picture 11" descr="elephant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4343400"/>
            <a:ext cx="2309813" cy="927100"/>
          </a:xfrm>
          <a:prstGeom prst="rect">
            <a:avLst/>
          </a:prstGeom>
          <a:noFill/>
        </p:spPr>
      </p:pic>
      <p:grpSp>
        <p:nvGrpSpPr>
          <p:cNvPr id="23564" name="Group 12"/>
          <p:cNvGrpSpPr>
            <a:grpSpLocks/>
          </p:cNvGrpSpPr>
          <p:nvPr/>
        </p:nvGrpSpPr>
        <p:grpSpPr bwMode="auto">
          <a:xfrm>
            <a:off x="5053013" y="2978150"/>
            <a:ext cx="3624262" cy="2308225"/>
            <a:chOff x="3173" y="1904"/>
            <a:chExt cx="2283" cy="1454"/>
          </a:xfrm>
        </p:grpSpPr>
        <p:sp>
          <p:nvSpPr>
            <p:cNvPr id="23565" name="WordArt 13"/>
            <p:cNvSpPr>
              <a:spLocks noChangeArrowheads="1" noChangeShapeType="1" noTextEdit="1"/>
            </p:cNvSpPr>
            <p:nvPr/>
          </p:nvSpPr>
          <p:spPr bwMode="auto">
            <a:xfrm rot="2167156">
              <a:off x="3696" y="1909"/>
              <a:ext cx="1760" cy="432"/>
            </a:xfrm>
            <a:prstGeom prst="rect">
              <a:avLst/>
            </a:prstGeom>
          </p:spPr>
          <p:txBody>
            <a:bodyPr wrap="none" fromWordArt="1">
              <a:prstTxWarp prst="textWave1">
                <a:avLst>
                  <a:gd name="adj1" fmla="val 13005"/>
                  <a:gd name="adj2" fmla="val 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9999FF"/>
                      </a:gs>
                      <a:gs pos="100000">
                        <a:srgbClr val="009999"/>
                      </a:gs>
                    </a:gsLst>
                    <a:lin ang="3232844" scaled="1"/>
                  </a:gradFill>
                  <a:effectLst>
                    <a:outerShdw dist="53882" dir="2700000" algn="ctr" rotWithShape="0">
                      <a:srgbClr val="C0C0C0"/>
                    </a:outerShdw>
                  </a:effectLst>
                  <a:latin typeface="Times New Roman"/>
                  <a:cs typeface="Times New Roman"/>
                </a:rPr>
                <a:t>Constructivism</a:t>
              </a:r>
            </a:p>
          </p:txBody>
        </p:sp>
        <p:pic>
          <p:nvPicPr>
            <p:cNvPr id="23566" name="Picture 14" descr="elephant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173" y="1904"/>
              <a:ext cx="831" cy="1454"/>
            </a:xfrm>
            <a:prstGeom prst="rect">
              <a:avLst/>
            </a:prstGeom>
            <a:noFill/>
          </p:spPr>
        </p:pic>
      </p:grpSp>
      <p:sp>
        <p:nvSpPr>
          <p:cNvPr id="23567" name="WordArt 15"/>
          <p:cNvSpPr>
            <a:spLocks noChangeArrowheads="1" noChangeShapeType="1" noTextEdit="1"/>
          </p:cNvSpPr>
          <p:nvPr/>
        </p:nvSpPr>
        <p:spPr bwMode="auto">
          <a:xfrm>
            <a:off x="6019800" y="4724400"/>
            <a:ext cx="1905000" cy="685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Situativity</a:t>
            </a:r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914400" y="5303838"/>
            <a:ext cx="7848600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/>
              <a:t>Situativity: In situativity, knowledge and meaning are viewed as the result of participation in social activities, often referred to as a community of practice.</a:t>
            </a:r>
            <a:endParaRPr lang="en-US" sz="1400"/>
          </a:p>
        </p:txBody>
      </p:sp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4657725" y="5991225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5</a:t>
            </a:r>
          </a:p>
        </p:txBody>
      </p:sp>
      <p:sp>
        <p:nvSpPr>
          <p:cNvPr id="23575" name="Rectangle 23"/>
          <p:cNvSpPr>
            <a:spLocks noChangeArrowheads="1"/>
          </p:cNvSpPr>
          <p:nvPr/>
        </p:nvSpPr>
        <p:spPr bwMode="auto">
          <a:xfrm>
            <a:off x="7908925" y="6583363"/>
            <a:ext cx="1082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Ed-Media ‘08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900"/>
              <a:t>The Whole Beast?</a:t>
            </a:r>
            <a:endParaRPr lang="en-US"/>
          </a:p>
        </p:txBody>
      </p:sp>
      <p:pic>
        <p:nvPicPr>
          <p:cNvPr id="25605" name="Picture 5" descr="elephan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33700" y="2981325"/>
            <a:ext cx="1690688" cy="2308225"/>
          </a:xfrm>
          <a:prstGeom prst="rect">
            <a:avLst/>
          </a:prstGeom>
          <a:noFill/>
        </p:spPr>
      </p:pic>
      <p:pic>
        <p:nvPicPr>
          <p:cNvPr id="25608" name="Picture 8" descr="elephant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lum bright="-4000"/>
          </a:blip>
          <a:srcRect/>
          <a:stretch>
            <a:fillRect/>
          </a:stretch>
        </p:blipFill>
        <p:spPr bwMode="auto">
          <a:xfrm>
            <a:off x="4244975" y="2981325"/>
            <a:ext cx="1319213" cy="1525588"/>
          </a:xfrm>
          <a:prstGeom prst="rect">
            <a:avLst/>
          </a:prstGeom>
          <a:noFill/>
        </p:spPr>
      </p:pic>
      <p:pic>
        <p:nvPicPr>
          <p:cNvPr id="25611" name="Picture 11" descr="elephant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4343400"/>
            <a:ext cx="2309813" cy="927100"/>
          </a:xfrm>
          <a:prstGeom prst="rect">
            <a:avLst/>
          </a:prstGeom>
          <a:noFill/>
        </p:spPr>
      </p:pic>
      <p:pic>
        <p:nvPicPr>
          <p:cNvPr id="25614" name="Picture 14" descr="elephant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2976563"/>
            <a:ext cx="1319213" cy="2308225"/>
          </a:xfrm>
          <a:prstGeom prst="rect">
            <a:avLst/>
          </a:prstGeom>
          <a:noFill/>
        </p:spPr>
      </p:pic>
      <p:sp>
        <p:nvSpPr>
          <p:cNvPr id="25610" name="WordArt 10"/>
          <p:cNvSpPr>
            <a:spLocks noChangeArrowheads="1" noChangeShapeType="1" noTextEdit="1"/>
          </p:cNvSpPr>
          <p:nvPr/>
        </p:nvSpPr>
        <p:spPr bwMode="auto">
          <a:xfrm>
            <a:off x="736600" y="2057400"/>
            <a:ext cx="2540000" cy="685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Connectivism</a:t>
            </a:r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3352800" y="2209800"/>
            <a:ext cx="25908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700"/>
              <a:t>(Siemens, 2005)</a:t>
            </a:r>
            <a:endParaRPr lang="en-US"/>
          </a:p>
        </p:txBody>
      </p:sp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762000" y="2819400"/>
            <a:ext cx="2133600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“The underlying conditions have altered so significantly that further modification is no longer sensible. An entirely new approach  is needed.”</a:t>
            </a:r>
            <a:endParaRPr lang="en-US"/>
          </a:p>
        </p:txBody>
      </p:sp>
      <p:sp>
        <p:nvSpPr>
          <p:cNvPr id="25620" name="Rectangle 20"/>
          <p:cNvSpPr>
            <a:spLocks noChangeArrowheads="1"/>
          </p:cNvSpPr>
          <p:nvPr/>
        </p:nvSpPr>
        <p:spPr bwMode="auto">
          <a:xfrm>
            <a:off x="1647825" y="4733925"/>
            <a:ext cx="15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6</a:t>
            </a:r>
          </a:p>
        </p:txBody>
      </p:sp>
      <p:sp>
        <p:nvSpPr>
          <p:cNvPr id="25621" name="Text Box 21"/>
          <p:cNvSpPr txBox="1">
            <a:spLocks noChangeArrowheads="1"/>
          </p:cNvSpPr>
          <p:nvPr/>
        </p:nvSpPr>
        <p:spPr bwMode="auto">
          <a:xfrm>
            <a:off x="685800" y="5410200"/>
            <a:ext cx="7924800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900"/>
              <a:t>In connectivism, knowledge is viewed as something that continues to grow and evolve.  Knowledge is a network-forming process.  Learners are viewed as knowledge conduits rather than as containers.</a:t>
            </a:r>
            <a:endParaRPr 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7908925" y="6583363"/>
            <a:ext cx="1082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Ed-Media ‘08</a:t>
            </a:r>
          </a:p>
        </p:txBody>
      </p:sp>
      <p:sp>
        <p:nvSpPr>
          <p:cNvPr id="25627" name="Text Box 27"/>
          <p:cNvSpPr txBox="1">
            <a:spLocks noChangeArrowheads="1"/>
          </p:cNvSpPr>
          <p:nvPr/>
        </p:nvSpPr>
        <p:spPr bwMode="auto">
          <a:xfrm>
            <a:off x="6477000" y="2362200"/>
            <a:ext cx="22098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Siemens holds that students’ schemata has so dramatically changed, due to the affordances of technology, that we must lay aside previous learning theories and turn to something entirely new.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900"/>
              <a:t>The Whole Beast?</a:t>
            </a:r>
            <a:endParaRPr lang="en-US"/>
          </a:p>
        </p:txBody>
      </p:sp>
      <p:pic>
        <p:nvPicPr>
          <p:cNvPr id="27651" name="Picture 3" descr="elephan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33700" y="2981325"/>
            <a:ext cx="1690688" cy="2308225"/>
          </a:xfrm>
          <a:prstGeom prst="rect">
            <a:avLst/>
          </a:prstGeom>
          <a:noFill/>
        </p:spPr>
      </p:pic>
      <p:pic>
        <p:nvPicPr>
          <p:cNvPr id="27652" name="Picture 4" descr="elephant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lum bright="-4000"/>
          </a:blip>
          <a:srcRect/>
          <a:stretch>
            <a:fillRect/>
          </a:stretch>
        </p:blipFill>
        <p:spPr bwMode="auto">
          <a:xfrm>
            <a:off x="4244975" y="2981325"/>
            <a:ext cx="1319213" cy="1525588"/>
          </a:xfrm>
          <a:prstGeom prst="rect">
            <a:avLst/>
          </a:prstGeom>
          <a:noFill/>
        </p:spPr>
      </p:pic>
      <p:sp>
        <p:nvSpPr>
          <p:cNvPr id="27653" name="WordArt 5"/>
          <p:cNvSpPr>
            <a:spLocks noChangeArrowheads="1" noChangeShapeType="1" noTextEdit="1"/>
          </p:cNvSpPr>
          <p:nvPr/>
        </p:nvSpPr>
        <p:spPr bwMode="auto">
          <a:xfrm>
            <a:off x="736600" y="2209800"/>
            <a:ext cx="2540000" cy="685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Connectivism</a:t>
            </a:r>
          </a:p>
        </p:txBody>
      </p:sp>
      <p:pic>
        <p:nvPicPr>
          <p:cNvPr id="27654" name="Picture 6" descr="elephant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4343400"/>
            <a:ext cx="2309813" cy="927100"/>
          </a:xfrm>
          <a:prstGeom prst="rect">
            <a:avLst/>
          </a:prstGeom>
          <a:noFill/>
        </p:spPr>
      </p:pic>
      <p:pic>
        <p:nvPicPr>
          <p:cNvPr id="27655" name="Picture 7" descr="elephant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2976563"/>
            <a:ext cx="1319213" cy="2308225"/>
          </a:xfrm>
          <a:prstGeom prst="rect">
            <a:avLst/>
          </a:prstGeom>
          <a:noFill/>
        </p:spPr>
      </p:pic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609600" y="5257800"/>
            <a:ext cx="8153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Connectivism better reflects the idea of students’ social and cognitive-connectedness schemata (SCCS), but as an emergent theory, connectivism has not yet conducted research to help validate it, or developed an ID model to help instructors implement it.</a:t>
            </a:r>
            <a:endParaRPr lang="en-US"/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7924800" y="6583363"/>
            <a:ext cx="1082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Ed-Media ‘08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1|0.8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heme/theme1.xml><?xml version="1.0" encoding="utf-8"?>
<a:theme xmlns:a="http://schemas.openxmlformats.org/drawingml/2006/main" name="Portfolio">
  <a:themeElements>
    <a:clrScheme name="Portfolio 1">
      <a:dk1>
        <a:srgbClr val="212164"/>
      </a:dk1>
      <a:lt1>
        <a:srgbClr val="E6DED3"/>
      </a:lt1>
      <a:dk2>
        <a:srgbClr val="5D2204"/>
      </a:dk2>
      <a:lt2>
        <a:srgbClr val="808080"/>
      </a:lt2>
      <a:accent1>
        <a:srgbClr val="D9B18D"/>
      </a:accent1>
      <a:accent2>
        <a:srgbClr val="697B99"/>
      </a:accent2>
      <a:accent3>
        <a:srgbClr val="F0ECE6"/>
      </a:accent3>
      <a:accent4>
        <a:srgbClr val="1B1B54"/>
      </a:accent4>
      <a:accent5>
        <a:srgbClr val="E9D5C5"/>
      </a:accent5>
      <a:accent6>
        <a:srgbClr val="5E6F8A"/>
      </a:accent6>
      <a:hlink>
        <a:srgbClr val="995421"/>
      </a:hlink>
      <a:folHlink>
        <a:srgbClr val="719F68"/>
      </a:folHlink>
    </a:clrScheme>
    <a:fontScheme name="Portfoli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3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32" charset="-128"/>
          </a:defRPr>
        </a:defPPr>
      </a:lstStyle>
    </a:lnDef>
  </a:objectDefaults>
  <a:extraClrSchemeLst>
    <a:extraClrScheme>
      <a:clrScheme name="Portfolio 1">
        <a:dk1>
          <a:srgbClr val="212164"/>
        </a:dk1>
        <a:lt1>
          <a:srgbClr val="E6DED3"/>
        </a:lt1>
        <a:dk2>
          <a:srgbClr val="5D2204"/>
        </a:dk2>
        <a:lt2>
          <a:srgbClr val="808080"/>
        </a:lt2>
        <a:accent1>
          <a:srgbClr val="D9B18D"/>
        </a:accent1>
        <a:accent2>
          <a:srgbClr val="697B99"/>
        </a:accent2>
        <a:accent3>
          <a:srgbClr val="F0ECE6"/>
        </a:accent3>
        <a:accent4>
          <a:srgbClr val="1B1B54"/>
        </a:accent4>
        <a:accent5>
          <a:srgbClr val="E9D5C5"/>
        </a:accent5>
        <a:accent6>
          <a:srgbClr val="5E6F8A"/>
        </a:accent6>
        <a:hlink>
          <a:srgbClr val="995421"/>
        </a:hlink>
        <a:folHlink>
          <a:srgbClr val="719F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2004:Templates:Presentations:Designs:Portfolio</Template>
  <TotalTime>696</TotalTime>
  <Words>1026</Words>
  <Application>Microsoft Office PowerPoint</Application>
  <PresentationFormat>On-screen Show (4:3)</PresentationFormat>
  <Paragraphs>118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ＭＳ Ｐゴシック</vt:lpstr>
      <vt:lpstr>Times New Roman</vt:lpstr>
      <vt:lpstr>Portfolio</vt:lpstr>
      <vt:lpstr>A Learning Theory and ID for 21st Century Learners  “The Whole Beast” Marie Sontag, Ph.D. San Jose, California</vt:lpstr>
      <vt:lpstr>Premise: The affordances of today’s technologies have significantly effected changes in the way students connect to others, and in the way they connect to information.      Objective: This PowerPoint presents the six constructs of a new learning theory and instructional design model (SCCS), based on changes in students’ schemata.  </vt:lpstr>
      <vt:lpstr>The Blind Men and the Elephant by John Godfrey Saxe</vt:lpstr>
      <vt:lpstr>Different Parts of the Beast</vt:lpstr>
      <vt:lpstr>Different Parts of the Beast</vt:lpstr>
      <vt:lpstr>Different Parts of the Beast</vt:lpstr>
      <vt:lpstr>Different Parts of the Beast</vt:lpstr>
      <vt:lpstr>The Whole Beast?</vt:lpstr>
      <vt:lpstr>The Whole Beast?</vt:lpstr>
      <vt:lpstr>Different Parts of the Beast</vt:lpstr>
      <vt:lpstr>The Whole Beast</vt:lpstr>
      <vt:lpstr>SCCS Theory and ID Model</vt:lpstr>
      <vt:lpstr>Slide 13</vt:lpstr>
      <vt:lpstr>Bibliography</vt:lpstr>
      <vt:lpstr>Bibliography, Continued</vt:lpstr>
    </vt:vector>
  </TitlesOfParts>
  <Manager/>
  <Company>Union School District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Facilitating Learning Transfer Through Students’ Schemata Marie Sontag, Ph.D. San Jose, California</dc:title>
  <dc:subject/>
  <dc:creator>Marie Sontag User</dc:creator>
  <cp:keywords/>
  <dc:description/>
  <cp:lastModifiedBy>iwanowitsch jane</cp:lastModifiedBy>
  <cp:revision>105</cp:revision>
  <cp:lastPrinted>1904-01-01T00:00:00Z</cp:lastPrinted>
  <dcterms:created xsi:type="dcterms:W3CDTF">2008-06-24T17:37:25Z</dcterms:created>
  <dcterms:modified xsi:type="dcterms:W3CDTF">2011-10-20T00:47:06Z</dcterms:modified>
  <cp:category/>
</cp:coreProperties>
</file>